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70" r:id="rId14"/>
    <p:sldId id="269" r:id="rId15"/>
    <p:sldId id="268" r:id="rId16"/>
    <p:sldId id="273" r:id="rId17"/>
    <p:sldId id="272" r:id="rId18"/>
    <p:sldId id="271" r:id="rId19"/>
    <p:sldId id="275" r:id="rId20"/>
    <p:sldId id="274" r:id="rId21"/>
    <p:sldId id="277" r:id="rId22"/>
    <p:sldId id="276" r:id="rId23"/>
    <p:sldId id="280" r:id="rId24"/>
    <p:sldId id="278" r:id="rId25"/>
    <p:sldId id="281" r:id="rId26"/>
    <p:sldId id="282" r:id="rId27"/>
    <p:sldId id="279" r:id="rId28"/>
    <p:sldId id="284" r:id="rId29"/>
    <p:sldId id="283"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00"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7B09073C-0453-47B1-A4B1-192F6E21587E}" type="datetimeFigureOut">
              <a:rPr lang="zh-CN" altLang="en-US" smtClean="0"/>
              <a:pPr/>
              <a:t>2016/5/6</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A140F47A-B436-4D1F-BF36-57DA12427BBC}"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7B09073C-0453-47B1-A4B1-192F6E21587E}" type="datetimeFigureOut">
              <a:rPr lang="zh-CN" altLang="en-US" smtClean="0"/>
              <a:pPr/>
              <a:t>2016/5/6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A140F47A-B436-4D1F-BF36-57DA12427BB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7B09073C-0453-47B1-A4B1-192F6E21587E}" type="datetimeFigureOut">
              <a:rPr lang="zh-CN" altLang="en-US" smtClean="0"/>
              <a:pPr/>
              <a:t>2016/5/6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A140F47A-B436-4D1F-BF36-57DA12427BBC}"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7B09073C-0453-47B1-A4B1-192F6E21587E}" type="datetimeFigureOut">
              <a:rPr lang="zh-CN" altLang="en-US" smtClean="0"/>
              <a:pPr/>
              <a:t>2016/5/6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A140F47A-B436-4D1F-BF36-57DA12427BBC}"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7B09073C-0453-47B1-A4B1-192F6E21587E}" type="datetimeFigureOut">
              <a:rPr lang="zh-CN" altLang="en-US" smtClean="0"/>
              <a:pPr/>
              <a:t>2016/5/6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A140F47A-B436-4D1F-BF36-57DA12427BBC}"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7B09073C-0453-47B1-A4B1-192F6E21587E}" type="datetimeFigureOut">
              <a:rPr lang="zh-CN" altLang="en-US" smtClean="0"/>
              <a:pPr/>
              <a:t>2016/5/6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A140F47A-B436-4D1F-BF36-57DA12427BBC}"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7B09073C-0453-47B1-A4B1-192F6E21587E}" type="datetimeFigureOut">
              <a:rPr lang="zh-CN" altLang="en-US" smtClean="0"/>
              <a:pPr/>
              <a:t>2016/5/6</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A140F47A-B436-4D1F-BF36-57DA12427BBC}"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7B09073C-0453-47B1-A4B1-192F6E21587E}" type="datetimeFigureOut">
              <a:rPr lang="zh-CN" altLang="en-US" smtClean="0"/>
              <a:pPr/>
              <a:t>2016/5/6</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A140F47A-B436-4D1F-BF36-57DA12427BBC}"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7B09073C-0453-47B1-A4B1-192F6E21587E}" type="datetimeFigureOut">
              <a:rPr lang="zh-CN" altLang="en-US" smtClean="0"/>
              <a:pPr/>
              <a:t>2016/5/6</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A140F47A-B436-4D1F-BF36-57DA12427BB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7B09073C-0453-47B1-A4B1-192F6E21587E}" type="datetimeFigureOut">
              <a:rPr lang="zh-CN" altLang="en-US" smtClean="0"/>
              <a:pPr/>
              <a:t>2016/5/6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A140F47A-B436-4D1F-BF36-57DA12427BBC}"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7B09073C-0453-47B1-A4B1-192F6E21587E}" type="datetimeFigureOut">
              <a:rPr lang="zh-CN" altLang="en-US" smtClean="0"/>
              <a:pPr/>
              <a:t>2016/5/6</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A140F47A-B436-4D1F-BF36-57DA12427BBC}"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B09073C-0453-47B1-A4B1-192F6E21587E}" type="datetimeFigureOut">
              <a:rPr lang="zh-CN" altLang="en-US" smtClean="0"/>
              <a:pPr/>
              <a:t>2016/5/6</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140F47A-B436-4D1F-BF36-57DA12427BB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www.expsoft.com.c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908721"/>
            <a:ext cx="7772400" cy="2673642"/>
          </a:xfrm>
        </p:spPr>
        <p:txBody>
          <a:bodyPr>
            <a:noAutofit/>
          </a:bodyPr>
          <a:lstStyle/>
          <a:p>
            <a:pPr algn="ctr"/>
            <a:r>
              <a:rPr lang="zh-CN" altLang="en-US" sz="6000" dirty="0" smtClean="0"/>
              <a:t>清单大师软件</a:t>
            </a:r>
            <a:r>
              <a:rPr lang="en-US" altLang="zh-CN" sz="6000" dirty="0" smtClean="0"/>
              <a:t/>
            </a:r>
            <a:br>
              <a:rPr lang="en-US" altLang="zh-CN" sz="6000" dirty="0" smtClean="0"/>
            </a:br>
            <a:r>
              <a:rPr lang="zh-CN" altLang="en-US" sz="6000" dirty="0" smtClean="0"/>
              <a:t>营改增讲座</a:t>
            </a:r>
            <a:endParaRPr lang="zh-CN" altLang="en-US" sz="6000" dirty="0"/>
          </a:p>
        </p:txBody>
      </p:sp>
      <p:sp>
        <p:nvSpPr>
          <p:cNvPr id="3" name="副标题 2"/>
          <p:cNvSpPr>
            <a:spLocks noGrp="1"/>
          </p:cNvSpPr>
          <p:nvPr>
            <p:ph type="subTitle" idx="1"/>
          </p:nvPr>
        </p:nvSpPr>
        <p:spPr/>
        <p:txBody>
          <a:bodyPr/>
          <a:lstStyle/>
          <a:p>
            <a:r>
              <a:rPr lang="en-US" altLang="zh-CN" dirty="0" smtClean="0"/>
              <a:t>2016</a:t>
            </a:r>
            <a:r>
              <a:rPr lang="zh-CN" altLang="en-US" dirty="0" smtClean="0"/>
              <a:t>年</a:t>
            </a:r>
            <a:r>
              <a:rPr lang="en-US" altLang="zh-CN" dirty="0" smtClean="0"/>
              <a:t>5</a:t>
            </a:r>
            <a:r>
              <a:rPr lang="zh-CN" altLang="en-US" dirty="0" smtClean="0"/>
              <a:t>月无锡</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zh-CN" dirty="0" smtClean="0"/>
              <a:t>营改增介绍和分析</a:t>
            </a:r>
            <a:r>
              <a:rPr lang="en-US" altLang="zh-CN" dirty="0" smtClean="0"/>
              <a:t/>
            </a:r>
            <a:br>
              <a:rPr lang="en-US" altLang="zh-CN" dirty="0" smtClean="0"/>
            </a:br>
            <a:r>
              <a:rPr lang="zh-CN" altLang="zh-CN" sz="2000" dirty="0" smtClean="0"/>
              <a:t>我们省站测试的工程结果</a:t>
            </a:r>
            <a:endParaRPr lang="zh-CN" altLang="en-US" sz="2000" dirty="0"/>
          </a:p>
        </p:txBody>
      </p:sp>
      <p:pic>
        <p:nvPicPr>
          <p:cNvPr id="4" name="内容占位符 3"/>
          <p:cNvPicPr>
            <a:picLocks noGrp="1"/>
          </p:cNvPicPr>
          <p:nvPr>
            <p:ph idx="1"/>
          </p:nvPr>
        </p:nvPicPr>
        <p:blipFill>
          <a:blip r:embed="rId2" cstate="print"/>
          <a:srcRect/>
          <a:stretch>
            <a:fillRect/>
          </a:stretch>
        </p:blipFill>
        <p:spPr bwMode="auto">
          <a:xfrm>
            <a:off x="649766" y="1481138"/>
            <a:ext cx="7844468" cy="4525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9"/>
            <a:ext cx="8229600" cy="2235704"/>
          </a:xfrm>
        </p:spPr>
        <p:txBody>
          <a:bodyPr>
            <a:normAutofit lnSpcReduction="10000"/>
          </a:bodyPr>
          <a:lstStyle/>
          <a:p>
            <a:r>
              <a:rPr lang="zh-CN" altLang="zh-CN" sz="2800" dirty="0" smtClean="0"/>
              <a:t>营改增后，引起造价变化的原因：</a:t>
            </a:r>
          </a:p>
          <a:p>
            <a:pPr lvl="2"/>
            <a:r>
              <a:rPr lang="zh-CN" altLang="zh-CN" sz="2200" dirty="0" smtClean="0"/>
              <a:t>材料机械除税：使工程造价降低</a:t>
            </a:r>
          </a:p>
          <a:p>
            <a:pPr lvl="2"/>
            <a:r>
              <a:rPr lang="zh-CN" altLang="zh-CN" sz="2200" dirty="0" smtClean="0"/>
              <a:t>管理费利润费率、总价措施费率、规费费率调整：使工程造价增加一点</a:t>
            </a:r>
          </a:p>
          <a:p>
            <a:pPr lvl="2"/>
            <a:r>
              <a:rPr lang="zh-CN" altLang="zh-CN" sz="2200" dirty="0" smtClean="0"/>
              <a:t>税金费率调整：使工程造价增加</a:t>
            </a:r>
            <a:endParaRPr lang="en-US" altLang="zh-CN" dirty="0" smtClean="0"/>
          </a:p>
          <a:p>
            <a:pPr lvl="2">
              <a:buNone/>
            </a:pPr>
            <a:r>
              <a:rPr lang="en-US" altLang="zh-CN" sz="2400" b="1" dirty="0" smtClean="0"/>
              <a:t>	</a:t>
            </a:r>
            <a:endParaRPr lang="en-US" altLang="zh-CN" sz="2000" dirty="0" smtClean="0"/>
          </a:p>
          <a:p>
            <a:pPr lvl="2">
              <a:buNone/>
            </a:pPr>
            <a:endParaRPr lang="en-US" altLang="zh-CN" sz="2200" dirty="0" smtClean="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
        <p:nvSpPr>
          <p:cNvPr id="4" name="TextBox 3"/>
          <p:cNvSpPr txBox="1"/>
          <p:nvPr/>
        </p:nvSpPr>
        <p:spPr>
          <a:xfrm>
            <a:off x="539552" y="3645024"/>
            <a:ext cx="7992888" cy="2677656"/>
          </a:xfrm>
          <a:prstGeom prst="rect">
            <a:avLst/>
          </a:prstGeom>
          <a:noFill/>
        </p:spPr>
        <p:txBody>
          <a:bodyPr wrap="square" rtlCol="0">
            <a:spAutoFit/>
          </a:bodyPr>
          <a:lstStyle/>
          <a:p>
            <a:r>
              <a:rPr lang="en-US" altLang="zh-CN" sz="2400" b="1" dirty="0"/>
              <a:t> </a:t>
            </a:r>
            <a:r>
              <a:rPr lang="en-US" altLang="zh-CN" sz="2400" b="1" dirty="0" smtClean="0"/>
              <a:t>    </a:t>
            </a:r>
            <a:r>
              <a:rPr lang="zh-CN" altLang="zh-CN" sz="2400" dirty="0" smtClean="0">
                <a:solidFill>
                  <a:srgbClr val="FF0000"/>
                </a:solidFill>
              </a:rPr>
              <a:t>总体来说，由于材料的进项税率大部分是</a:t>
            </a:r>
            <a:r>
              <a:rPr lang="en-US" altLang="zh-CN" sz="2400" dirty="0" smtClean="0">
                <a:solidFill>
                  <a:srgbClr val="FF0000"/>
                </a:solidFill>
              </a:rPr>
              <a:t>17%</a:t>
            </a:r>
            <a:r>
              <a:rPr lang="zh-CN" altLang="zh-CN" sz="2400" dirty="0" smtClean="0">
                <a:solidFill>
                  <a:srgbClr val="FF0000"/>
                </a:solidFill>
              </a:rPr>
              <a:t>，而最后的税金费率只要</a:t>
            </a:r>
            <a:r>
              <a:rPr lang="en-US" altLang="zh-CN" sz="2400" dirty="0" smtClean="0">
                <a:solidFill>
                  <a:srgbClr val="FF0000"/>
                </a:solidFill>
              </a:rPr>
              <a:t>11%</a:t>
            </a:r>
            <a:r>
              <a:rPr lang="zh-CN" altLang="zh-CN" sz="2400" dirty="0" smtClean="0">
                <a:solidFill>
                  <a:srgbClr val="FF0000"/>
                </a:solidFill>
              </a:rPr>
              <a:t>，所以材料多的项目，造价应该是下降的；由于人工不除税，所以人工多的项目造价是增加的；</a:t>
            </a:r>
            <a:endParaRPr lang="en-US" altLang="zh-CN" sz="2400" dirty="0" smtClean="0">
              <a:solidFill>
                <a:srgbClr val="FF0000"/>
              </a:solidFill>
            </a:endParaRPr>
          </a:p>
          <a:p>
            <a:r>
              <a:rPr lang="zh-CN" altLang="zh-CN" sz="2400" dirty="0" smtClean="0">
                <a:solidFill>
                  <a:srgbClr val="FF0000"/>
                </a:solidFill>
              </a:rPr>
              <a:t>【</a:t>
            </a:r>
            <a:r>
              <a:rPr lang="zh-CN" altLang="zh-CN" sz="2400" i="1" dirty="0" smtClean="0">
                <a:solidFill>
                  <a:srgbClr val="FF0000"/>
                </a:solidFill>
              </a:rPr>
              <a:t>另外原来盈利部分是只要交</a:t>
            </a:r>
            <a:r>
              <a:rPr lang="en-US" altLang="zh-CN" sz="2400" i="1" dirty="0" smtClean="0">
                <a:solidFill>
                  <a:srgbClr val="FF0000"/>
                </a:solidFill>
              </a:rPr>
              <a:t>3.477%</a:t>
            </a:r>
            <a:r>
              <a:rPr lang="zh-CN" altLang="zh-CN" sz="2400" i="1" dirty="0" smtClean="0">
                <a:solidFill>
                  <a:srgbClr val="FF0000"/>
                </a:solidFill>
              </a:rPr>
              <a:t>的税，而现在要交</a:t>
            </a:r>
            <a:r>
              <a:rPr lang="en-US" altLang="zh-CN" sz="2400" i="1" dirty="0" smtClean="0">
                <a:solidFill>
                  <a:srgbClr val="FF0000"/>
                </a:solidFill>
              </a:rPr>
              <a:t>11%</a:t>
            </a:r>
            <a:r>
              <a:rPr lang="zh-CN" altLang="zh-CN" sz="2400" i="1" dirty="0" smtClean="0">
                <a:solidFill>
                  <a:srgbClr val="FF0000"/>
                </a:solidFill>
              </a:rPr>
              <a:t>的税，所以现在乙方要多挣</a:t>
            </a:r>
            <a:r>
              <a:rPr lang="en-US" altLang="zh-CN" sz="2400" i="1" dirty="0" smtClean="0">
                <a:solidFill>
                  <a:srgbClr val="FF0000"/>
                </a:solidFill>
              </a:rPr>
              <a:t>100</a:t>
            </a:r>
            <a:r>
              <a:rPr lang="zh-CN" altLang="zh-CN" sz="2400" i="1" dirty="0" smtClean="0">
                <a:solidFill>
                  <a:srgbClr val="FF0000"/>
                </a:solidFill>
              </a:rPr>
              <a:t>元，</a:t>
            </a:r>
            <a:r>
              <a:rPr lang="zh-CN" altLang="en-US" sz="2400" i="1" dirty="0" smtClean="0">
                <a:solidFill>
                  <a:srgbClr val="FF0000"/>
                </a:solidFill>
              </a:rPr>
              <a:t>会引起</a:t>
            </a:r>
            <a:r>
              <a:rPr lang="zh-CN" altLang="zh-CN" sz="2400" i="1" dirty="0" smtClean="0">
                <a:solidFill>
                  <a:srgbClr val="FF0000"/>
                </a:solidFill>
              </a:rPr>
              <a:t>甲方</a:t>
            </a:r>
            <a:r>
              <a:rPr lang="zh-CN" altLang="en-US" sz="2400" i="1" dirty="0" smtClean="0">
                <a:solidFill>
                  <a:srgbClr val="FF0000"/>
                </a:solidFill>
              </a:rPr>
              <a:t>在原来的基础上</a:t>
            </a:r>
            <a:r>
              <a:rPr lang="zh-CN" altLang="zh-CN" sz="2400" i="1" dirty="0" smtClean="0">
                <a:solidFill>
                  <a:srgbClr val="FF0000"/>
                </a:solidFill>
              </a:rPr>
              <a:t>多</a:t>
            </a:r>
            <a:r>
              <a:rPr lang="zh-CN" altLang="en-US" sz="2400" i="1" dirty="0" smtClean="0">
                <a:solidFill>
                  <a:srgbClr val="FF0000"/>
                </a:solidFill>
              </a:rPr>
              <a:t>花</a:t>
            </a:r>
            <a:r>
              <a:rPr lang="en-US" altLang="zh-CN" sz="2400" i="1" dirty="0" smtClean="0">
                <a:solidFill>
                  <a:srgbClr val="FF0000"/>
                </a:solidFill>
              </a:rPr>
              <a:t>7</a:t>
            </a:r>
            <a:r>
              <a:rPr lang="zh-CN" altLang="zh-CN" sz="2400" i="1" dirty="0" smtClean="0">
                <a:solidFill>
                  <a:srgbClr val="FF0000"/>
                </a:solidFill>
              </a:rPr>
              <a:t>元左右的费用，所以</a:t>
            </a:r>
            <a:r>
              <a:rPr lang="zh-CN" altLang="en-US" sz="2400" i="1" dirty="0" smtClean="0">
                <a:solidFill>
                  <a:srgbClr val="FF0000"/>
                </a:solidFill>
              </a:rPr>
              <a:t>以后甲方可能会更加严格审计工程</a:t>
            </a:r>
            <a:r>
              <a:rPr lang="zh-CN" altLang="zh-CN" sz="2400" i="1" dirty="0" smtClean="0">
                <a:solidFill>
                  <a:srgbClr val="FF0000"/>
                </a:solidFill>
              </a:rPr>
              <a:t>】。</a:t>
            </a:r>
            <a:endParaRPr lang="zh-CN" altLang="en-US" sz="2400"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smtClean="0"/>
              <a:t>营改增后对甲方和乙方的影响</a:t>
            </a:r>
            <a:endParaRPr lang="en-US" altLang="zh-CN" b="1" dirty="0" smtClean="0"/>
          </a:p>
          <a:p>
            <a:pPr lvl="1"/>
            <a:r>
              <a:rPr lang="zh-CN" altLang="zh-CN" dirty="0" smtClean="0"/>
              <a:t>对标底，由于材料按除税价进入，估计造价会降低，导致乙方中标价下降，如果乙方采购的材料都有发票可抵税，那么对乙方的影响较小；如果采购的材料没有发票，那么乙方的投标报价下浮空间和盈利空间都会压缩。</a:t>
            </a:r>
            <a:r>
              <a:rPr lang="en-US" altLang="zh-CN" dirty="0" smtClean="0"/>
              <a:t> </a:t>
            </a:r>
          </a:p>
          <a:p>
            <a:pPr lvl="1">
              <a:buNone/>
            </a:pPr>
            <a:r>
              <a:rPr lang="en-US" altLang="zh-CN" dirty="0" smtClean="0"/>
              <a:t> </a:t>
            </a:r>
            <a:endParaRPr lang="zh-CN" altLang="zh-CN" dirty="0" smtClean="0"/>
          </a:p>
          <a:p>
            <a:pPr lvl="1"/>
            <a:r>
              <a:rPr lang="zh-CN" altLang="zh-CN" dirty="0" smtClean="0"/>
              <a:t>对于甲方，同样道理，一般造价会下降，</a:t>
            </a:r>
            <a:r>
              <a:rPr lang="zh-CN" altLang="zh-CN" b="1" dirty="0" smtClean="0"/>
              <a:t>加上乙方开的建筑业发票还可以充当企业生产的进项税，所以会有较大的实惠。</a:t>
            </a: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pPr>
              <a:buNone/>
            </a:pPr>
            <a:r>
              <a:rPr lang="zh-CN" altLang="zh-CN" dirty="0" smtClean="0"/>
              <a:t>“浙江税务局解释</a:t>
            </a:r>
            <a:r>
              <a:rPr lang="en-US" altLang="zh-CN" dirty="0" smtClean="0"/>
              <a:t>-----</a:t>
            </a:r>
            <a:r>
              <a:rPr lang="zh-CN" altLang="zh-CN" dirty="0" smtClean="0"/>
              <a:t>国家税务总局公告</a:t>
            </a:r>
            <a:r>
              <a:rPr lang="en-US" altLang="zh-CN" dirty="0" smtClean="0"/>
              <a:t>2016</a:t>
            </a:r>
            <a:r>
              <a:rPr lang="zh-CN" altLang="zh-CN" dirty="0" smtClean="0"/>
              <a:t>年第</a:t>
            </a:r>
            <a:r>
              <a:rPr lang="en-US" altLang="zh-CN" dirty="0" smtClean="0"/>
              <a:t>15</a:t>
            </a:r>
            <a:r>
              <a:rPr lang="zh-CN" altLang="zh-CN" dirty="0" smtClean="0"/>
              <a:t>号规定：增值税一般纳税人</a:t>
            </a:r>
            <a:r>
              <a:rPr lang="en-US" altLang="zh-CN" dirty="0" smtClean="0"/>
              <a:t>2016</a:t>
            </a:r>
            <a:r>
              <a:rPr lang="zh-CN" altLang="zh-CN" dirty="0" smtClean="0"/>
              <a:t>年</a:t>
            </a:r>
            <a:r>
              <a:rPr lang="en-US" altLang="zh-CN" dirty="0" smtClean="0"/>
              <a:t>5</a:t>
            </a:r>
            <a:r>
              <a:rPr lang="zh-CN" altLang="zh-CN" dirty="0" smtClean="0"/>
              <a:t>月</a:t>
            </a:r>
            <a:r>
              <a:rPr lang="en-US" altLang="zh-CN" dirty="0" smtClean="0"/>
              <a:t>1</a:t>
            </a:r>
            <a:r>
              <a:rPr lang="zh-CN" altLang="zh-CN" dirty="0" smtClean="0"/>
              <a:t>日后取得并在会计制度上按固定资产核算的不动产，以及</a:t>
            </a:r>
            <a:r>
              <a:rPr lang="en-US" altLang="zh-CN" dirty="0" smtClean="0"/>
              <a:t>2016</a:t>
            </a:r>
            <a:r>
              <a:rPr lang="zh-CN" altLang="zh-CN" dirty="0" smtClean="0"/>
              <a:t>年</a:t>
            </a:r>
            <a:r>
              <a:rPr lang="en-US" altLang="zh-CN" dirty="0" smtClean="0"/>
              <a:t>5</a:t>
            </a:r>
            <a:r>
              <a:rPr lang="zh-CN" altLang="zh-CN" dirty="0" smtClean="0"/>
              <a:t>月</a:t>
            </a:r>
            <a:r>
              <a:rPr lang="en-US" altLang="zh-CN" dirty="0" smtClean="0"/>
              <a:t>1</a:t>
            </a:r>
            <a:r>
              <a:rPr lang="zh-CN" altLang="zh-CN" dirty="0" smtClean="0"/>
              <a:t>日后发生的不动产在建工程，其进项税额应按照本办法有关规定分</a:t>
            </a:r>
            <a:r>
              <a:rPr lang="en-US" altLang="zh-CN" dirty="0" smtClean="0"/>
              <a:t>2</a:t>
            </a:r>
            <a:r>
              <a:rPr lang="zh-CN" altLang="zh-CN" dirty="0" smtClean="0"/>
              <a:t>年从销项税额中抵扣，第一年抵扣比例为</a:t>
            </a:r>
            <a:r>
              <a:rPr lang="en-US" altLang="zh-CN" dirty="0" smtClean="0"/>
              <a:t>60%</a:t>
            </a:r>
            <a:r>
              <a:rPr lang="zh-CN" altLang="zh-CN" dirty="0" smtClean="0"/>
              <a:t>，第二年抵扣比例为</a:t>
            </a:r>
            <a:r>
              <a:rPr lang="en-US" altLang="zh-CN" dirty="0" smtClean="0"/>
              <a:t>40%</a:t>
            </a:r>
            <a:r>
              <a:rPr lang="zh-CN" altLang="zh-CN" dirty="0" smtClean="0"/>
              <a:t>。取得的不动产，包括以直接购买、接受捐赠、接受投资入股以及抵债等各种形式取得的不动产。纳税人新建、改建、扩建、修缮、装饰不动产，属于不动产在建工程。第三条规定，纳税人</a:t>
            </a:r>
            <a:r>
              <a:rPr lang="en-US" altLang="zh-CN" dirty="0" smtClean="0"/>
              <a:t>2016</a:t>
            </a:r>
            <a:r>
              <a:rPr lang="zh-CN" altLang="zh-CN" dirty="0" smtClean="0"/>
              <a:t>年</a:t>
            </a:r>
            <a:r>
              <a:rPr lang="en-US" altLang="zh-CN" dirty="0" smtClean="0"/>
              <a:t>5</a:t>
            </a:r>
            <a:r>
              <a:rPr lang="zh-CN" altLang="zh-CN" dirty="0" smtClean="0"/>
              <a:t>月</a:t>
            </a:r>
            <a:r>
              <a:rPr lang="en-US" altLang="zh-CN" dirty="0" smtClean="0"/>
              <a:t>1</a:t>
            </a:r>
            <a:r>
              <a:rPr lang="zh-CN" altLang="zh-CN" dirty="0" smtClean="0"/>
              <a:t>日后购进货物和设计服务、建筑服务，用于新建不动产，或者用于改建、扩建、修缮、装饰不动产并增加不动产原值超过</a:t>
            </a:r>
            <a:r>
              <a:rPr lang="en-US" altLang="zh-CN" dirty="0" smtClean="0"/>
              <a:t>50%</a:t>
            </a:r>
            <a:r>
              <a:rPr lang="zh-CN" altLang="zh-CN" dirty="0" smtClean="0"/>
              <a:t>的，其进项税额依照本办法有关规定分</a:t>
            </a:r>
            <a:r>
              <a:rPr lang="en-US" altLang="zh-CN" dirty="0" smtClean="0"/>
              <a:t>2</a:t>
            </a:r>
            <a:r>
              <a:rPr lang="zh-CN" altLang="zh-CN" dirty="0" smtClean="0"/>
              <a:t>年从销项税额中抵扣。不动产原值</a:t>
            </a:r>
            <a:r>
              <a:rPr lang="en-US" altLang="zh-CN" dirty="0" smtClean="0"/>
              <a:t>,</a:t>
            </a:r>
            <a:r>
              <a:rPr lang="zh-CN" altLang="zh-CN" dirty="0" smtClean="0"/>
              <a:t>是指取得不动产时的购置原价或作价。上述分</a:t>
            </a:r>
            <a:r>
              <a:rPr lang="en-US" altLang="zh-CN" dirty="0" smtClean="0"/>
              <a:t>2</a:t>
            </a:r>
            <a:r>
              <a:rPr lang="zh-CN" altLang="zh-CN" dirty="0" smtClean="0"/>
              <a:t>年从销项税额中抵扣的购进货物，是指构成不动产实体的材料和设备，包括建筑装饰材料和给排水、采暖、卫生、通风、照明、通讯、煤气、消防、中央空调、电梯、电气、智能化楼宇设备及配套设施。”</a:t>
            </a: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0" indent="0">
              <a:buNone/>
            </a:pPr>
            <a:r>
              <a:rPr lang="en-US" altLang="zh-CN" b="1" dirty="0" smtClean="0"/>
              <a:t>	</a:t>
            </a:r>
            <a:r>
              <a:rPr lang="zh-CN" altLang="zh-CN" dirty="0" smtClean="0"/>
              <a:t>以上都是基于目前的材料价格和材料信息</a:t>
            </a:r>
            <a:r>
              <a:rPr lang="zh-CN" altLang="en-US" dirty="0" smtClean="0"/>
              <a:t>价</a:t>
            </a:r>
            <a:r>
              <a:rPr lang="zh-CN" altLang="zh-CN" dirty="0" smtClean="0"/>
              <a:t>上的指导价都是含税价来说的，而由于目前的材料</a:t>
            </a:r>
            <a:r>
              <a:rPr lang="zh-CN" altLang="en-US" dirty="0" smtClean="0"/>
              <a:t>可能</a:t>
            </a:r>
            <a:r>
              <a:rPr lang="zh-CN" altLang="zh-CN" dirty="0" smtClean="0"/>
              <a:t>都不提供发票，所以真正营改增实施后，材料指导价格和材料供应商可能会上调价格，</a:t>
            </a:r>
            <a:r>
              <a:rPr lang="zh-CN" altLang="en-US" dirty="0" smtClean="0"/>
              <a:t>还有</a:t>
            </a:r>
            <a:r>
              <a:rPr lang="zh-CN" altLang="zh-CN" dirty="0" smtClean="0"/>
              <a:t>现在的材料价格里含的税可能不是</a:t>
            </a:r>
            <a:r>
              <a:rPr lang="en-US" altLang="zh-CN" dirty="0" smtClean="0"/>
              <a:t>17%</a:t>
            </a:r>
            <a:r>
              <a:rPr lang="zh-CN" altLang="zh-CN" dirty="0" smtClean="0"/>
              <a:t>的税率</a:t>
            </a:r>
            <a:r>
              <a:rPr lang="zh-CN" altLang="en-US" dirty="0" smtClean="0"/>
              <a:t>，像砂石料只有</a:t>
            </a:r>
            <a:r>
              <a:rPr lang="en-US" altLang="zh-CN" dirty="0" smtClean="0"/>
              <a:t>3%</a:t>
            </a:r>
            <a:r>
              <a:rPr lang="zh-CN" altLang="en-US" dirty="0" smtClean="0"/>
              <a:t>，那么除税后再交</a:t>
            </a:r>
            <a:r>
              <a:rPr lang="en-US" altLang="zh-CN" dirty="0" smtClean="0"/>
              <a:t>11%</a:t>
            </a:r>
            <a:r>
              <a:rPr lang="zh-CN" altLang="en-US" dirty="0" smtClean="0"/>
              <a:t>的建筑业税，工程造价就还是上升的。所以营改增后</a:t>
            </a:r>
            <a:r>
              <a:rPr lang="zh-CN" altLang="zh-CN" dirty="0" smtClean="0"/>
              <a:t>工程造价上涨的可能性</a:t>
            </a:r>
            <a:r>
              <a:rPr lang="zh-CN" altLang="en-US" dirty="0" smtClean="0"/>
              <a:t>还是比较</a:t>
            </a:r>
            <a:r>
              <a:rPr lang="zh-CN" altLang="zh-CN" dirty="0" smtClean="0"/>
              <a:t>高</a:t>
            </a:r>
            <a:r>
              <a:rPr lang="zh-CN" altLang="en-US" dirty="0" smtClean="0"/>
              <a:t>的</a:t>
            </a:r>
            <a:r>
              <a:rPr lang="zh-CN" altLang="zh-CN" dirty="0" smtClean="0"/>
              <a:t>。</a:t>
            </a:r>
            <a:endParaRPr lang="en-US" altLang="zh-CN" dirty="0" smtClean="0"/>
          </a:p>
          <a:p>
            <a:pPr>
              <a:buNone/>
            </a:pPr>
            <a:endParaRPr lang="zh-CN" altLang="zh-CN" dirty="0" smtClean="0"/>
          </a:p>
          <a:p>
            <a:pPr marL="0" indent="0">
              <a:buNone/>
            </a:pPr>
            <a:r>
              <a:rPr lang="en-US" altLang="zh-CN" dirty="0" smtClean="0"/>
              <a:t>	</a:t>
            </a:r>
            <a:r>
              <a:rPr lang="zh-CN" altLang="zh-CN" dirty="0" smtClean="0"/>
              <a:t>如果材料价格上涨，那对于乙方来说，</a:t>
            </a:r>
            <a:r>
              <a:rPr lang="zh-CN" altLang="en-US" dirty="0" smtClean="0"/>
              <a:t>“羊毛出在羊身上”</a:t>
            </a:r>
            <a:r>
              <a:rPr lang="zh-CN" altLang="zh-CN" dirty="0" smtClean="0"/>
              <a:t>，</a:t>
            </a:r>
            <a:r>
              <a:rPr lang="zh-CN" altLang="en-US" dirty="0" smtClean="0"/>
              <a:t>如果施工企业要保证原来的利润不变</a:t>
            </a:r>
            <a:r>
              <a:rPr lang="zh-CN" altLang="zh-CN" dirty="0" smtClean="0"/>
              <a:t>，</a:t>
            </a:r>
            <a:r>
              <a:rPr lang="zh-CN" altLang="en-US" dirty="0" smtClean="0"/>
              <a:t>那么</a:t>
            </a:r>
            <a:r>
              <a:rPr lang="zh-CN" altLang="zh-CN" dirty="0" smtClean="0"/>
              <a:t>最终只是甲方的工程支出变高。</a:t>
            </a:r>
          </a:p>
          <a:p>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如何抵扣</a:t>
            </a:r>
            <a:r>
              <a:rPr lang="zh-CN" altLang="en-US" dirty="0" smtClean="0"/>
              <a:t>？前面讲了材料作为进项是可以抵扣税的，那</a:t>
            </a:r>
            <a:r>
              <a:rPr lang="zh-CN" altLang="zh-CN" dirty="0" smtClean="0"/>
              <a:t>如何确定</a:t>
            </a:r>
            <a:r>
              <a:rPr lang="zh-CN" altLang="en-US" dirty="0" smtClean="0"/>
              <a:t>哪些</a:t>
            </a:r>
            <a:r>
              <a:rPr lang="zh-CN" altLang="zh-CN" dirty="0" smtClean="0"/>
              <a:t>材料</a:t>
            </a:r>
            <a:r>
              <a:rPr lang="zh-CN" altLang="en-US" dirty="0" smtClean="0"/>
              <a:t>可以抵扣呢？</a:t>
            </a:r>
            <a:endParaRPr lang="en-US" altLang="zh-CN" dirty="0" smtClean="0"/>
          </a:p>
          <a:p>
            <a:pPr marL="0" indent="0">
              <a:buNone/>
            </a:pPr>
            <a:r>
              <a:rPr lang="en-US" altLang="zh-CN" dirty="0" smtClean="0"/>
              <a:t>	</a:t>
            </a:r>
            <a:r>
              <a:rPr lang="zh-CN" altLang="zh-CN" dirty="0" smtClean="0"/>
              <a:t>有的项目可以抵扣，有的项目不能抵扣</a:t>
            </a:r>
            <a:r>
              <a:rPr lang="en-US" altLang="zh-CN" dirty="0" smtClean="0"/>
              <a:t>--</a:t>
            </a:r>
            <a:r>
              <a:rPr lang="zh-CN" altLang="zh-CN" dirty="0" smtClean="0"/>
              <a:t>营改增后，</a:t>
            </a:r>
            <a:r>
              <a:rPr lang="zh-CN" altLang="en-US" dirty="0" smtClean="0"/>
              <a:t>一般计税的工程上的材料是可以抵扣的，但国家规定</a:t>
            </a:r>
            <a:r>
              <a:rPr lang="zh-CN" altLang="zh-CN" dirty="0" smtClean="0"/>
              <a:t>一些工程是可以用简易计税方式计税的，</a:t>
            </a:r>
            <a:r>
              <a:rPr lang="zh-CN" altLang="en-US" dirty="0" smtClean="0"/>
              <a:t>而简易计税的工程上的材料是不能抵扣的。施工企业肯定会想把材料都进行抵扣，那国家如何来判定某笔材料用在哪个工程上呢？</a:t>
            </a:r>
            <a:r>
              <a:rPr lang="en-US" altLang="zh-CN" dirty="0" smtClean="0"/>
              <a:t>--</a:t>
            </a:r>
            <a:r>
              <a:rPr lang="zh-CN" altLang="en-US" dirty="0" smtClean="0"/>
              <a:t>这个估计比较难</a:t>
            </a:r>
            <a:endParaRPr lang="en-US" altLang="zh-CN" dirty="0" smtClean="0"/>
          </a:p>
          <a:p>
            <a:pPr marL="0" indent="0">
              <a:buNone/>
            </a:pPr>
            <a:r>
              <a:rPr lang="en-US" altLang="zh-CN" dirty="0" smtClean="0"/>
              <a:t>	</a:t>
            </a:r>
            <a:r>
              <a:rPr lang="zh-CN" altLang="zh-CN" b="1" dirty="0" smtClean="0">
                <a:solidFill>
                  <a:srgbClr val="FF0000"/>
                </a:solidFill>
              </a:rPr>
              <a:t>目前不知道国税会如何处理</a:t>
            </a:r>
            <a:r>
              <a:rPr lang="zh-CN" altLang="en-US" b="1" dirty="0" smtClean="0">
                <a:solidFill>
                  <a:srgbClr val="FF0000"/>
                </a:solidFill>
              </a:rPr>
              <a:t>，请大家查看或咨询一下国税或会计师事务所。</a:t>
            </a:r>
            <a:endParaRPr lang="zh-CN" altLang="en-US" b="1" dirty="0">
              <a:solidFill>
                <a:srgbClr val="FF0000"/>
              </a:solidFill>
            </a:endParaRPr>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一些误解</a:t>
            </a:r>
            <a:r>
              <a:rPr lang="zh-CN" altLang="en-US" dirty="0" smtClean="0"/>
              <a:t>：</a:t>
            </a:r>
            <a:endParaRPr lang="en-US" altLang="zh-CN" dirty="0" smtClean="0"/>
          </a:p>
          <a:p>
            <a:pPr>
              <a:buNone/>
            </a:pPr>
            <a:r>
              <a:rPr lang="en-US" altLang="zh-CN" dirty="0" smtClean="0"/>
              <a:t>		</a:t>
            </a:r>
            <a:r>
              <a:rPr lang="zh-CN" altLang="zh-CN" dirty="0" smtClean="0"/>
              <a:t>主要是关于甲供材料的。有人认为材料甲供后乙方吃亏，因为不甲供的话，乙方可以抵扣</a:t>
            </a:r>
            <a:r>
              <a:rPr lang="en-US" altLang="zh-CN" dirty="0" smtClean="0"/>
              <a:t>17%</a:t>
            </a:r>
            <a:r>
              <a:rPr lang="zh-CN" altLang="zh-CN" dirty="0" smtClean="0"/>
              <a:t>的税，甲供后变成甲方的抵扣了，所以会导致甲方尽量要甲供，乙方尽量不要甲供的问题。</a:t>
            </a:r>
            <a:endParaRPr lang="en-US" altLang="zh-CN" dirty="0" smtClean="0"/>
          </a:p>
          <a:p>
            <a:pPr>
              <a:buNone/>
            </a:pPr>
            <a:endParaRPr lang="en-US" altLang="zh-CN" dirty="0" smtClean="0"/>
          </a:p>
          <a:p>
            <a:pPr>
              <a:buNone/>
            </a:pPr>
            <a:r>
              <a:rPr lang="en-US" altLang="zh-CN" dirty="0" smtClean="0"/>
              <a:t>	</a:t>
            </a:r>
            <a:r>
              <a:rPr lang="zh-CN" altLang="zh-CN" dirty="0" smtClean="0"/>
              <a:t>下面我们来举例计算一下：</a:t>
            </a: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smtClean="0"/>
              <a:t>一个工程，假如除税后材料费为</a:t>
            </a:r>
            <a:r>
              <a:rPr lang="en-US" altLang="zh-CN" dirty="0" smtClean="0"/>
              <a:t>100</a:t>
            </a:r>
            <a:r>
              <a:rPr lang="zh-CN" altLang="zh-CN" dirty="0" smtClean="0"/>
              <a:t>万，如果乙供，那么乙方购买这些材料需要花费</a:t>
            </a:r>
            <a:r>
              <a:rPr lang="en-US" altLang="zh-CN" dirty="0" smtClean="0"/>
              <a:t>117</a:t>
            </a:r>
            <a:r>
              <a:rPr lang="zh-CN" altLang="zh-CN" dirty="0" smtClean="0"/>
              <a:t>万，计入工程造价时只按</a:t>
            </a:r>
            <a:r>
              <a:rPr lang="en-US" altLang="zh-CN" dirty="0" smtClean="0"/>
              <a:t>100</a:t>
            </a:r>
            <a:r>
              <a:rPr lang="zh-CN" altLang="zh-CN" dirty="0" smtClean="0"/>
              <a:t>万除税价计算，最后加上工程税金</a:t>
            </a:r>
            <a:r>
              <a:rPr lang="en-US" altLang="zh-CN" dirty="0" smtClean="0"/>
              <a:t>11%</a:t>
            </a:r>
            <a:r>
              <a:rPr lang="zh-CN" altLang="zh-CN" dirty="0" smtClean="0"/>
              <a:t>，也就是最后找甲方要钱</a:t>
            </a:r>
            <a:r>
              <a:rPr lang="en-US" altLang="zh-CN" dirty="0" smtClean="0"/>
              <a:t>111</a:t>
            </a:r>
            <a:r>
              <a:rPr lang="zh-CN" altLang="zh-CN" dirty="0" smtClean="0"/>
              <a:t>万，开票给甲方也是</a:t>
            </a:r>
            <a:r>
              <a:rPr lang="en-US" altLang="zh-CN" dirty="0" smtClean="0"/>
              <a:t>111</a:t>
            </a:r>
            <a:r>
              <a:rPr lang="zh-CN" altLang="zh-CN" dirty="0" smtClean="0"/>
              <a:t>万。</a:t>
            </a:r>
            <a:endParaRPr lang="en-US" altLang="zh-CN" dirty="0" smtClean="0"/>
          </a:p>
          <a:p>
            <a:endParaRPr lang="en-US" altLang="zh-CN" dirty="0" smtClean="0"/>
          </a:p>
          <a:p>
            <a:pPr>
              <a:buNone/>
            </a:pPr>
            <a:r>
              <a:rPr lang="en-US" altLang="zh-CN" dirty="0" smtClean="0"/>
              <a:t>	</a:t>
            </a:r>
            <a:r>
              <a:rPr lang="zh-CN" altLang="en-US" dirty="0" smtClean="0"/>
              <a:t>这种情况下，乙方花了</a:t>
            </a:r>
            <a:r>
              <a:rPr lang="en-US" altLang="zh-CN" dirty="0" smtClean="0"/>
              <a:t>117</a:t>
            </a:r>
            <a:r>
              <a:rPr lang="zh-CN" altLang="en-US" dirty="0" smtClean="0"/>
              <a:t>万买材料，最后从甲方那里拿到</a:t>
            </a:r>
            <a:r>
              <a:rPr lang="en-US" altLang="zh-CN" dirty="0" smtClean="0"/>
              <a:t>111</a:t>
            </a:r>
            <a:r>
              <a:rPr lang="zh-CN" altLang="en-US" dirty="0" smtClean="0"/>
              <a:t>万工程款，</a:t>
            </a:r>
            <a:r>
              <a:rPr lang="zh-CN" altLang="zh-CN" dirty="0" smtClean="0"/>
              <a:t>其中</a:t>
            </a:r>
            <a:r>
              <a:rPr lang="en-US" altLang="zh-CN" dirty="0" smtClean="0"/>
              <a:t>11</a:t>
            </a:r>
            <a:r>
              <a:rPr lang="zh-CN" altLang="zh-CN" dirty="0" smtClean="0"/>
              <a:t>万是开票要交的税，所以净拿到是</a:t>
            </a:r>
            <a:r>
              <a:rPr lang="en-US" altLang="zh-CN" dirty="0" smtClean="0"/>
              <a:t>100</a:t>
            </a:r>
            <a:r>
              <a:rPr lang="zh-CN" altLang="zh-CN" dirty="0" smtClean="0"/>
              <a:t>万，那不是还亏</a:t>
            </a:r>
            <a:r>
              <a:rPr lang="en-US" altLang="zh-CN" dirty="0" smtClean="0"/>
              <a:t>17</a:t>
            </a:r>
            <a:r>
              <a:rPr lang="zh-CN" altLang="zh-CN" dirty="0" smtClean="0"/>
              <a:t>万吗</a:t>
            </a:r>
            <a:r>
              <a:rPr lang="en-US" altLang="zh-CN" dirty="0" smtClean="0"/>
              <a:t>?</a:t>
            </a:r>
            <a:r>
              <a:rPr lang="zh-CN" altLang="zh-CN" dirty="0" smtClean="0"/>
              <a:t>别忘了，</a:t>
            </a:r>
            <a:r>
              <a:rPr lang="zh-CN" altLang="en-US" dirty="0" smtClean="0"/>
              <a:t>乙方还有</a:t>
            </a:r>
            <a:r>
              <a:rPr lang="en-US" altLang="zh-CN" dirty="0" smtClean="0"/>
              <a:t>117</a:t>
            </a:r>
            <a:r>
              <a:rPr lang="zh-CN" altLang="en-US" dirty="0" smtClean="0"/>
              <a:t>万的材料发票呢，可以抵扣</a:t>
            </a:r>
            <a:r>
              <a:rPr lang="en-US" altLang="zh-CN" dirty="0" smtClean="0"/>
              <a:t>17</a:t>
            </a:r>
            <a:r>
              <a:rPr lang="zh-CN" altLang="zh-CN" dirty="0" smtClean="0"/>
              <a:t>万的税，所以乙方最后还是得到</a:t>
            </a:r>
            <a:r>
              <a:rPr lang="en-US" altLang="zh-CN" dirty="0" smtClean="0"/>
              <a:t>117</a:t>
            </a:r>
            <a:r>
              <a:rPr lang="zh-CN" altLang="zh-CN" dirty="0" smtClean="0"/>
              <a:t>万的钱；</a:t>
            </a:r>
            <a:endParaRPr lang="zh-CN" altLang="en-US" dirty="0" smtClean="0"/>
          </a:p>
          <a:p>
            <a:pPr>
              <a:buNone/>
            </a:pP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t>这种情况下对于甲方来说，</a:t>
            </a:r>
            <a:r>
              <a:rPr lang="zh-CN" altLang="en-US" dirty="0" smtClean="0"/>
              <a:t>工程一共</a:t>
            </a:r>
            <a:r>
              <a:rPr lang="zh-CN" altLang="zh-CN" dirty="0" smtClean="0"/>
              <a:t>花了</a:t>
            </a:r>
            <a:r>
              <a:rPr lang="en-US" altLang="zh-CN" dirty="0" smtClean="0"/>
              <a:t>111</a:t>
            </a:r>
            <a:r>
              <a:rPr lang="zh-CN" altLang="zh-CN" dirty="0" smtClean="0"/>
              <a:t>万，得到了</a:t>
            </a:r>
            <a:r>
              <a:rPr lang="en-US" altLang="zh-CN" dirty="0" smtClean="0"/>
              <a:t>111</a:t>
            </a:r>
            <a:r>
              <a:rPr lang="zh-CN" altLang="zh-CN" dirty="0" smtClean="0"/>
              <a:t>万的票。</a:t>
            </a:r>
            <a:r>
              <a:rPr lang="en-US" altLang="zh-CN" dirty="0" smtClean="0"/>
              <a:t>    </a:t>
            </a:r>
          </a:p>
          <a:p>
            <a:endParaRPr lang="en-US" altLang="zh-CN" dirty="0" smtClean="0"/>
          </a:p>
          <a:p>
            <a:pPr>
              <a:buNone/>
            </a:pPr>
            <a:r>
              <a:rPr lang="en-US" altLang="zh-CN" dirty="0" smtClean="0"/>
              <a:t>	</a:t>
            </a:r>
            <a:r>
              <a:rPr lang="zh-CN" altLang="en-US" dirty="0" smtClean="0"/>
              <a:t>额外话题：</a:t>
            </a:r>
            <a:r>
              <a:rPr lang="zh-CN" altLang="zh-CN" dirty="0" smtClean="0"/>
              <a:t>有的朋友又要问，那这样我花了</a:t>
            </a:r>
            <a:r>
              <a:rPr lang="en-US" altLang="zh-CN" dirty="0" smtClean="0"/>
              <a:t>117</a:t>
            </a:r>
            <a:r>
              <a:rPr lang="zh-CN" altLang="zh-CN" dirty="0" smtClean="0"/>
              <a:t>万买材料，才找甲方要</a:t>
            </a:r>
            <a:r>
              <a:rPr lang="en-US" altLang="zh-CN" dirty="0" smtClean="0"/>
              <a:t>111</a:t>
            </a:r>
            <a:r>
              <a:rPr lang="zh-CN" altLang="zh-CN" dirty="0" smtClean="0"/>
              <a:t>万，是不是可以找甲方多要点，再加上税务局的退税，那样不就可以多挣钱了吗？实际上投标时就被限制了，还是跟原来一样，所有投标单位都一样的，大家都会尽量让利，你报高了中不了标。</a:t>
            </a: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t>接下来我们假如改为甲供，甲方买</a:t>
            </a:r>
            <a:r>
              <a:rPr lang="en-US" altLang="zh-CN" dirty="0" smtClean="0"/>
              <a:t>117</a:t>
            </a:r>
            <a:r>
              <a:rPr lang="zh-CN" altLang="zh-CN" dirty="0" smtClean="0"/>
              <a:t>万材料给乙方施工，甲方应该会规定工程的甲供材料费为</a:t>
            </a:r>
            <a:r>
              <a:rPr lang="en-US" altLang="zh-CN" dirty="0" smtClean="0"/>
              <a:t>100</a:t>
            </a:r>
            <a:r>
              <a:rPr lang="zh-CN" altLang="zh-CN" dirty="0" smtClean="0"/>
              <a:t>万元，最后工程造价还会扣除甲供材料费，也就是工程造价会下降</a:t>
            </a:r>
            <a:r>
              <a:rPr lang="en-US" altLang="zh-CN" dirty="0" smtClean="0"/>
              <a:t>111</a:t>
            </a:r>
            <a:r>
              <a:rPr lang="zh-CN" altLang="zh-CN" dirty="0" smtClean="0"/>
              <a:t>万</a:t>
            </a:r>
            <a:r>
              <a:rPr lang="zh-CN" altLang="en-US" dirty="0" smtClean="0"/>
              <a:t>。</a:t>
            </a:r>
            <a:endParaRPr lang="en-US" altLang="zh-CN" dirty="0" smtClean="0"/>
          </a:p>
          <a:p>
            <a:endParaRPr lang="en-US" altLang="zh-CN" dirty="0" smtClean="0"/>
          </a:p>
          <a:p>
            <a:pPr>
              <a:buNone/>
            </a:pPr>
            <a:r>
              <a:rPr lang="en-US" altLang="zh-CN" dirty="0" smtClean="0"/>
              <a:t>	</a:t>
            </a:r>
            <a:r>
              <a:rPr lang="zh-CN" altLang="zh-CN" dirty="0" smtClean="0"/>
              <a:t>这种情况下，施工单位少花了</a:t>
            </a:r>
            <a:r>
              <a:rPr lang="en-US" altLang="zh-CN" dirty="0" smtClean="0"/>
              <a:t>117</a:t>
            </a:r>
            <a:r>
              <a:rPr lang="zh-CN" altLang="zh-CN" dirty="0" smtClean="0"/>
              <a:t>万材料费和少交了</a:t>
            </a:r>
            <a:r>
              <a:rPr lang="en-US" altLang="zh-CN" dirty="0" smtClean="0"/>
              <a:t>11</a:t>
            </a:r>
            <a:r>
              <a:rPr lang="zh-CN" altLang="zh-CN" dirty="0" smtClean="0"/>
              <a:t>万工程税，但同时也少了</a:t>
            </a:r>
            <a:r>
              <a:rPr lang="en-US" altLang="zh-CN" dirty="0" smtClean="0"/>
              <a:t>17</a:t>
            </a:r>
            <a:r>
              <a:rPr lang="zh-CN" altLang="zh-CN" dirty="0" smtClean="0"/>
              <a:t>万进项税和</a:t>
            </a:r>
            <a:r>
              <a:rPr lang="en-US" altLang="zh-CN" dirty="0" smtClean="0"/>
              <a:t>111</a:t>
            </a:r>
            <a:r>
              <a:rPr lang="zh-CN" altLang="zh-CN" dirty="0" smtClean="0"/>
              <a:t>万工程款，这个跟乙供时乙方拿到的除材料费外的工程款是一样的。</a:t>
            </a: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r>
              <a:rPr lang="zh-CN" altLang="en-US" sz="4000" dirty="0" smtClean="0"/>
              <a:t>一、</a:t>
            </a:r>
            <a:r>
              <a:rPr lang="zh-CN" altLang="zh-CN" sz="4000" dirty="0" smtClean="0"/>
              <a:t>营改增介绍和分析</a:t>
            </a:r>
            <a:endParaRPr lang="en-US" altLang="zh-CN" sz="4000" dirty="0" smtClean="0"/>
          </a:p>
          <a:p>
            <a:pPr lvl="1"/>
            <a:r>
              <a:rPr lang="zh-CN" altLang="zh-CN" sz="2800" dirty="0" smtClean="0"/>
              <a:t>营改增介绍（省里交底材料）</a:t>
            </a:r>
            <a:endParaRPr lang="en-US" altLang="zh-CN" sz="2800" dirty="0" smtClean="0"/>
          </a:p>
          <a:p>
            <a:pPr lvl="1"/>
            <a:r>
              <a:rPr lang="zh-CN" altLang="zh-CN" sz="2800" dirty="0" smtClean="0"/>
              <a:t>材料和机械除税价的计算方法</a:t>
            </a:r>
            <a:endParaRPr lang="en-US" altLang="zh-CN" sz="2800" dirty="0" smtClean="0"/>
          </a:p>
          <a:p>
            <a:pPr lvl="1"/>
            <a:r>
              <a:rPr lang="zh-CN" altLang="zh-CN" sz="2800" dirty="0" smtClean="0"/>
              <a:t>营改增分析</a:t>
            </a:r>
            <a:r>
              <a:rPr lang="zh-CN" altLang="en-US" sz="2800" dirty="0" smtClean="0">
                <a:solidFill>
                  <a:srgbClr val="FF0000"/>
                </a:solidFill>
              </a:rPr>
              <a:t>（仅供交流讨论）</a:t>
            </a:r>
            <a:endParaRPr lang="en-US" altLang="zh-CN" sz="2800" dirty="0" smtClean="0">
              <a:solidFill>
                <a:srgbClr val="FF0000"/>
              </a:solidFill>
            </a:endParaRPr>
          </a:p>
          <a:p>
            <a:pPr lvl="1"/>
            <a:r>
              <a:rPr lang="zh-CN" altLang="en-US" sz="2800" dirty="0" smtClean="0"/>
              <a:t>营改增后</a:t>
            </a:r>
            <a:r>
              <a:rPr lang="zh-CN" altLang="zh-CN" sz="2800" dirty="0" smtClean="0"/>
              <a:t>省里</a:t>
            </a:r>
            <a:r>
              <a:rPr lang="zh-CN" altLang="en-US" sz="2800" dirty="0" smtClean="0"/>
              <a:t>通知和费用定额</a:t>
            </a:r>
            <a:r>
              <a:rPr lang="zh-CN" altLang="zh-CN" sz="2800" dirty="0" smtClean="0"/>
              <a:t>调整内容</a:t>
            </a:r>
            <a:endParaRPr lang="en-US" altLang="zh-CN" sz="2800" dirty="0" smtClean="0"/>
          </a:p>
          <a:p>
            <a:pPr lvl="1"/>
            <a:endParaRPr lang="en-US" altLang="zh-CN" sz="2800" dirty="0" smtClean="0"/>
          </a:p>
          <a:p>
            <a:r>
              <a:rPr lang="zh-CN" altLang="en-US" sz="4000" dirty="0" smtClean="0"/>
              <a:t>二、</a:t>
            </a:r>
            <a:r>
              <a:rPr lang="zh-CN" altLang="zh-CN" sz="4000" dirty="0" smtClean="0"/>
              <a:t>营改增后清单大师软件操作</a:t>
            </a:r>
            <a:endParaRPr lang="zh-CN" altLang="en-US" sz="4000" dirty="0"/>
          </a:p>
        </p:txBody>
      </p:sp>
      <p:sp>
        <p:nvSpPr>
          <p:cNvPr id="3" name="标题 2"/>
          <p:cNvSpPr>
            <a:spLocks noGrp="1"/>
          </p:cNvSpPr>
          <p:nvPr>
            <p:ph type="title"/>
          </p:nvPr>
        </p:nvSpPr>
        <p:spPr/>
        <p:txBody>
          <a:bodyPr/>
          <a:lstStyle/>
          <a:p>
            <a:r>
              <a:rPr lang="zh-CN" altLang="en-US" dirty="0" smtClean="0"/>
              <a:t>内容</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a:buNone/>
            </a:pPr>
            <a:r>
              <a:rPr lang="en-US" altLang="zh-CN" dirty="0" smtClean="0"/>
              <a:t>	</a:t>
            </a:r>
            <a:r>
              <a:rPr lang="zh-CN" altLang="zh-CN" dirty="0" smtClean="0"/>
              <a:t>对甲方来说，买材料花了</a:t>
            </a:r>
            <a:r>
              <a:rPr lang="en-US" altLang="zh-CN" dirty="0" smtClean="0"/>
              <a:t>117</a:t>
            </a:r>
            <a:r>
              <a:rPr lang="zh-CN" altLang="zh-CN" dirty="0" smtClean="0"/>
              <a:t>万，但工程造价少了</a:t>
            </a:r>
            <a:r>
              <a:rPr lang="en-US" altLang="zh-CN" dirty="0" smtClean="0"/>
              <a:t>111</a:t>
            </a:r>
            <a:r>
              <a:rPr lang="zh-CN" altLang="zh-CN" dirty="0" smtClean="0"/>
              <a:t>万，也就是花了</a:t>
            </a:r>
            <a:r>
              <a:rPr lang="en-US" altLang="zh-CN" dirty="0" smtClean="0"/>
              <a:t>117</a:t>
            </a:r>
            <a:r>
              <a:rPr lang="zh-CN" altLang="zh-CN" dirty="0" smtClean="0"/>
              <a:t>万，比原来乙供时的</a:t>
            </a:r>
            <a:r>
              <a:rPr lang="en-US" altLang="zh-CN" dirty="0" smtClean="0"/>
              <a:t>111</a:t>
            </a:r>
            <a:r>
              <a:rPr lang="zh-CN" altLang="zh-CN" dirty="0" smtClean="0"/>
              <a:t>万多花了</a:t>
            </a:r>
            <a:r>
              <a:rPr lang="en-US" altLang="zh-CN" dirty="0" smtClean="0"/>
              <a:t>6</a:t>
            </a:r>
            <a:r>
              <a:rPr lang="zh-CN" altLang="zh-CN" dirty="0" smtClean="0"/>
              <a:t>万，但大家别忘了，</a:t>
            </a:r>
            <a:r>
              <a:rPr lang="zh-CN" altLang="en-US" dirty="0" smtClean="0"/>
              <a:t>现在</a:t>
            </a:r>
            <a:r>
              <a:rPr lang="zh-CN" altLang="zh-CN" dirty="0" smtClean="0"/>
              <a:t>甲方</a:t>
            </a:r>
            <a:r>
              <a:rPr lang="zh-CN" altLang="en-US" dirty="0" smtClean="0"/>
              <a:t>是</a:t>
            </a:r>
            <a:r>
              <a:rPr lang="zh-CN" altLang="zh-CN" dirty="0" smtClean="0"/>
              <a:t>少了</a:t>
            </a:r>
            <a:r>
              <a:rPr lang="en-US" altLang="zh-CN" dirty="0" smtClean="0"/>
              <a:t>111</a:t>
            </a:r>
            <a:r>
              <a:rPr lang="zh-CN" altLang="zh-CN" dirty="0" smtClean="0"/>
              <a:t>万的工程发票和</a:t>
            </a:r>
            <a:r>
              <a:rPr lang="zh-CN" altLang="en-US" dirty="0" smtClean="0"/>
              <a:t>多了</a:t>
            </a:r>
            <a:r>
              <a:rPr lang="en-US" altLang="zh-CN" dirty="0" smtClean="0"/>
              <a:t>117</a:t>
            </a:r>
            <a:r>
              <a:rPr lang="zh-CN" altLang="zh-CN" dirty="0" smtClean="0"/>
              <a:t>万的材料发票，这样也就是多了可抵扣的</a:t>
            </a:r>
            <a:r>
              <a:rPr lang="en-US" altLang="zh-CN" dirty="0" smtClean="0"/>
              <a:t>6</a:t>
            </a:r>
            <a:r>
              <a:rPr lang="zh-CN" altLang="zh-CN" dirty="0" smtClean="0"/>
              <a:t>万进项税，所以最后甲方也是乙供时是一样的代价完成了工程。</a:t>
            </a:r>
            <a:endParaRPr lang="zh-CN" altLang="en-US" dirty="0" smtClean="0"/>
          </a:p>
          <a:p>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t>省里调整内容</a:t>
            </a:r>
            <a:endParaRPr lang="en-US" altLang="zh-CN" dirty="0" smtClean="0"/>
          </a:p>
          <a:p>
            <a:pPr lvl="1"/>
            <a:r>
              <a:rPr lang="zh-CN" altLang="en-US" sz="2400" dirty="0" smtClean="0"/>
              <a:t>苏建价</a:t>
            </a:r>
            <a:r>
              <a:rPr lang="en-US" altLang="zh-CN" sz="2400" dirty="0" smtClean="0"/>
              <a:t>〔2016〕154</a:t>
            </a:r>
            <a:r>
              <a:rPr lang="zh-CN" altLang="en-US" sz="2400" dirty="0" smtClean="0"/>
              <a:t>号</a:t>
            </a:r>
            <a:r>
              <a:rPr lang="en-US" altLang="zh-CN" sz="2400" dirty="0" smtClean="0"/>
              <a:t>-</a:t>
            </a:r>
            <a:r>
              <a:rPr lang="zh-CN" altLang="en-US" sz="2400" dirty="0" smtClean="0"/>
              <a:t>省住房城乡建设厅关于建筑业实施营改增后</a:t>
            </a:r>
            <a:r>
              <a:rPr lang="zh-CN" altLang="en-US" sz="2800" dirty="0" smtClean="0"/>
              <a:t>江苏省建设工程计价依据调整的通知</a:t>
            </a:r>
            <a:endParaRPr lang="en-US" altLang="zh-CN" sz="2800" dirty="0" smtClean="0"/>
          </a:p>
          <a:p>
            <a:pPr lvl="1"/>
            <a:endParaRPr lang="en-US" altLang="zh-CN" sz="2800" dirty="0" smtClean="0"/>
          </a:p>
          <a:p>
            <a:pPr lvl="1"/>
            <a:r>
              <a:rPr lang="en-US" altLang="zh-CN" dirty="0" smtClean="0"/>
              <a:t>《</a:t>
            </a:r>
            <a:r>
              <a:rPr lang="zh-CN" altLang="en-US" dirty="0" smtClean="0"/>
              <a:t>江苏省建设工程费用定额</a:t>
            </a:r>
            <a:r>
              <a:rPr lang="en-US" altLang="zh-CN" dirty="0" smtClean="0"/>
              <a:t>》</a:t>
            </a:r>
            <a:r>
              <a:rPr lang="zh-CN" altLang="en-US" dirty="0" smtClean="0"/>
              <a:t>（</a:t>
            </a:r>
            <a:r>
              <a:rPr lang="en-US" altLang="zh-CN" dirty="0" smtClean="0"/>
              <a:t>2014</a:t>
            </a:r>
            <a:r>
              <a:rPr lang="zh-CN" altLang="en-US" dirty="0" smtClean="0"/>
              <a:t>年）营改增后调整内容</a:t>
            </a: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smtClean="0"/>
              <a:t>新建工程时变化</a:t>
            </a:r>
            <a:r>
              <a:rPr lang="zh-CN" altLang="en-US" dirty="0" smtClean="0"/>
              <a:t>：新建工程时可以选择计税方法。一共有</a:t>
            </a:r>
            <a:r>
              <a:rPr lang="en-US" altLang="zh-CN" dirty="0" smtClean="0"/>
              <a:t>3</a:t>
            </a:r>
            <a:r>
              <a:rPr lang="zh-CN" altLang="en-US" dirty="0" smtClean="0"/>
              <a:t>个选项</a:t>
            </a:r>
            <a:r>
              <a:rPr lang="zh-CN" altLang="en-US" dirty="0" smtClean="0">
                <a:solidFill>
                  <a:srgbClr val="FF0000"/>
                </a:solidFill>
              </a:rPr>
              <a:t>“增值税一般计税”、“增值税简易计税”和“营业税计税”</a:t>
            </a:r>
            <a:r>
              <a:rPr lang="zh-CN" altLang="en-US" dirty="0" smtClean="0"/>
              <a:t>，其中营业税计税模式是对应营改增前的计税模式。</a:t>
            </a:r>
            <a:endParaRPr lang="en-US" altLang="zh-CN" dirty="0" smtClean="0"/>
          </a:p>
          <a:p>
            <a:r>
              <a:rPr lang="zh-CN" altLang="en-US" dirty="0" smtClean="0"/>
              <a:t>打开以前做好的老工程时默认为“营业税计税”。</a:t>
            </a:r>
            <a:endParaRPr lang="en-US" altLang="zh-CN" dirty="0" smtClean="0"/>
          </a:p>
          <a:p>
            <a:pPr lvl="1"/>
            <a:r>
              <a:rPr lang="zh-CN" altLang="en-US" dirty="0" smtClean="0"/>
              <a:t>打开工程时，在工程概况里可以查看和修改计税方法</a:t>
            </a:r>
            <a:endParaRPr lang="en-US" altLang="zh-CN" dirty="0" smtClean="0"/>
          </a:p>
          <a:p>
            <a:pPr lvl="1"/>
            <a:endParaRPr lang="en-US" altLang="zh-CN" dirty="0" smtClean="0"/>
          </a:p>
          <a:p>
            <a:pPr lvl="1">
              <a:buNone/>
            </a:pPr>
            <a:r>
              <a:rPr lang="en-US" altLang="zh-CN" dirty="0" smtClean="0"/>
              <a:t>	</a:t>
            </a:r>
            <a:r>
              <a:rPr lang="zh-CN" altLang="en-US" dirty="0" smtClean="0">
                <a:solidFill>
                  <a:srgbClr val="FF0000"/>
                </a:solidFill>
              </a:rPr>
              <a:t>清单大师软件是对每个单位工程单独设置计税方法，实际上可能是项目里所有单位工程都是相同的计税方法，这个大家只要把每个单位工程的计税方法设置成一样就好了，在生成招投标文件时，清单大师软件会检查每个单位工程的计税方法，保证一致后才允许生成。</a:t>
            </a:r>
            <a:endParaRPr lang="en-US" altLang="zh-CN" dirty="0" smtClean="0">
              <a:solidFill>
                <a:srgbClr val="FF0000"/>
              </a:solidFill>
            </a:endParaRPr>
          </a:p>
          <a:p>
            <a:pPr lvl="1"/>
            <a:endParaRPr lang="en-US" altLang="zh-CN" dirty="0" smtClean="0"/>
          </a:p>
        </p:txBody>
      </p:sp>
      <p:sp>
        <p:nvSpPr>
          <p:cNvPr id="3" name="标题 2"/>
          <p:cNvSpPr>
            <a:spLocks noGrp="1"/>
          </p:cNvSpPr>
          <p:nvPr>
            <p:ph type="title"/>
          </p:nvPr>
        </p:nvSpPr>
        <p:spPr/>
        <p:txBody>
          <a:bodyPr>
            <a:normAutofit/>
          </a:bodyPr>
          <a:lstStyle/>
          <a:p>
            <a:r>
              <a:rPr lang="zh-CN" altLang="zh-CN" dirty="0" smtClean="0"/>
              <a:t>营改增后清单大师软件操作</a:t>
            </a:r>
            <a:r>
              <a:rPr lang="zh-CN" altLang="en-US" dirty="0" smtClean="0"/>
              <a:t>变化</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365760" lvl="1" indent="-256032">
              <a:spcBef>
                <a:spcPts val="400"/>
              </a:spcBef>
              <a:buSzPct val="68000"/>
              <a:buFont typeface="Wingdings 3"/>
              <a:buChar char=""/>
            </a:pPr>
            <a:r>
              <a:rPr lang="zh-CN" altLang="en-US" sz="2700" dirty="0" smtClean="0"/>
              <a:t>切换计税方法：软件会自动切换材料和机械单价，</a:t>
            </a:r>
            <a:r>
              <a:rPr lang="zh-CN" altLang="en-US" sz="2700" dirty="0" smtClean="0">
                <a:solidFill>
                  <a:srgbClr val="FF0000"/>
                </a:solidFill>
              </a:rPr>
              <a:t>但管理费费率、利润费率、总价措施费费率、规费、税金费率需要用户手工去修改。</a:t>
            </a:r>
          </a:p>
          <a:p>
            <a:pPr>
              <a:buNone/>
            </a:pPr>
            <a:r>
              <a:rPr lang="en-US" altLang="zh-CN" dirty="0" smtClean="0"/>
              <a:t>	</a:t>
            </a:r>
            <a:r>
              <a:rPr lang="zh-CN" altLang="en-US" dirty="0" smtClean="0"/>
              <a:t>其中规费税金修改前，要先修改取费表，可以通过点击</a:t>
            </a:r>
            <a:r>
              <a:rPr lang="en-US" altLang="zh-CN" dirty="0" smtClean="0"/>
              <a:t>【</a:t>
            </a:r>
            <a:r>
              <a:rPr lang="zh-CN" altLang="en-US" dirty="0" smtClean="0"/>
              <a:t>提取汇总表</a:t>
            </a:r>
            <a:r>
              <a:rPr lang="en-US" altLang="zh-CN" dirty="0" smtClean="0"/>
              <a:t>】</a:t>
            </a:r>
            <a:r>
              <a:rPr lang="zh-CN" altLang="en-US" dirty="0" smtClean="0"/>
              <a:t>里的</a:t>
            </a:r>
            <a:r>
              <a:rPr lang="en-US" altLang="zh-CN" dirty="0" smtClean="0"/>
              <a:t>【</a:t>
            </a:r>
            <a:r>
              <a:rPr lang="zh-CN" altLang="en-US" dirty="0" smtClean="0"/>
              <a:t>取默认汇总表</a:t>
            </a:r>
            <a:r>
              <a:rPr lang="en-US" altLang="zh-CN" dirty="0" smtClean="0"/>
              <a:t>】</a:t>
            </a:r>
            <a:r>
              <a:rPr lang="zh-CN" altLang="en-US" dirty="0" smtClean="0"/>
              <a:t>功能实现。</a:t>
            </a:r>
            <a:endParaRPr lang="zh-CN" altLang="en-US" dirty="0"/>
          </a:p>
        </p:txBody>
      </p:sp>
      <p:sp>
        <p:nvSpPr>
          <p:cNvPr id="3" name="标题 2"/>
          <p:cNvSpPr>
            <a:spLocks noGrp="1"/>
          </p:cNvSpPr>
          <p:nvPr>
            <p:ph type="title"/>
          </p:nvPr>
        </p:nvSpPr>
        <p:spPr/>
        <p:txBody>
          <a:bodyPr/>
          <a:lstStyle/>
          <a:p>
            <a:r>
              <a:rPr lang="zh-CN" altLang="zh-CN" dirty="0" smtClean="0"/>
              <a:t>营改增后清单大师软件操作</a:t>
            </a:r>
            <a:r>
              <a:rPr lang="zh-CN" altLang="en-US" dirty="0" smtClean="0"/>
              <a:t>变化</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zh-CN" sz="3200" dirty="0" smtClean="0"/>
              <a:t>工程组价时变化</a:t>
            </a:r>
            <a:endParaRPr lang="en-US" altLang="zh-CN" sz="3200" dirty="0" smtClean="0"/>
          </a:p>
          <a:p>
            <a:pPr lvl="1"/>
            <a:r>
              <a:rPr lang="zh-CN" altLang="zh-CN" sz="2800" dirty="0" smtClean="0"/>
              <a:t>人材机现行价输入</a:t>
            </a:r>
            <a:r>
              <a:rPr lang="zh-CN" altLang="en-US" sz="2800" dirty="0" smtClean="0"/>
              <a:t>：</a:t>
            </a:r>
            <a:endParaRPr lang="en-US" altLang="zh-CN" sz="2200" dirty="0" smtClean="0"/>
          </a:p>
          <a:p>
            <a:pPr lvl="2"/>
            <a:r>
              <a:rPr lang="zh-CN" altLang="en-US" sz="2400" dirty="0" smtClean="0"/>
              <a:t>现行价不再允许输入（土建</a:t>
            </a:r>
            <a:r>
              <a:rPr lang="en-US" altLang="zh-CN" sz="2400" dirty="0" smtClean="0"/>
              <a:t>4-12</a:t>
            </a:r>
            <a:r>
              <a:rPr lang="zh-CN" altLang="en-US" sz="2400" dirty="0" smtClean="0"/>
              <a:t>）</a:t>
            </a:r>
            <a:endParaRPr lang="en-US" altLang="zh-CN" sz="2400" dirty="0" smtClean="0"/>
          </a:p>
          <a:p>
            <a:pPr lvl="2"/>
            <a:r>
              <a:rPr lang="zh-CN" altLang="en-US" sz="2400" dirty="0" smtClean="0"/>
              <a:t>只允许输入除税单价或含税单价：请根据输入的材料价格是含税价或除税价来确定具体在含税单价里或除税单价里输入。输入含税单价后，软件会自动根据税率计算出除税价，如果输入除税价，软件也会根据税率计算出含税价。</a:t>
            </a:r>
            <a:endParaRPr lang="en-US" altLang="zh-CN" sz="2400" dirty="0" smtClean="0"/>
          </a:p>
          <a:p>
            <a:pPr lvl="2"/>
            <a:r>
              <a:rPr lang="zh-CN" altLang="en-US" sz="2400" dirty="0" smtClean="0"/>
              <a:t>材料的税率是软件根据省里的文件默认好的，但由于材料种类很多，还有新增材料，所以在填写材料价格时或工程最后检查时核实下税率。</a:t>
            </a:r>
            <a:r>
              <a:rPr lang="en-US" altLang="zh-CN" sz="2400" dirty="0" smtClean="0"/>
              <a:t>---</a:t>
            </a:r>
            <a:r>
              <a:rPr lang="zh-CN" altLang="en-US" sz="2400" dirty="0" smtClean="0"/>
              <a:t>实际上只有编标单位需要遵守，投标单位完全可以自己确定税率，设置把税率设为</a:t>
            </a:r>
            <a:r>
              <a:rPr lang="en-US" altLang="zh-CN" sz="2400" dirty="0" smtClean="0"/>
              <a:t>0</a:t>
            </a:r>
            <a:r>
              <a:rPr lang="zh-CN" altLang="en-US" sz="2400" dirty="0" smtClean="0"/>
              <a:t>都可以的。</a:t>
            </a:r>
            <a:endParaRPr lang="en-US" altLang="zh-CN" sz="2400" dirty="0" smtClean="0"/>
          </a:p>
          <a:p>
            <a:pPr lvl="2"/>
            <a:r>
              <a:rPr lang="zh-CN" altLang="en-US" sz="2400" dirty="0" smtClean="0"/>
              <a:t>我们省砂石料是</a:t>
            </a:r>
            <a:r>
              <a:rPr lang="en-US" altLang="zh-CN" sz="2400" dirty="0" smtClean="0"/>
              <a:t>3%</a:t>
            </a:r>
            <a:r>
              <a:rPr lang="zh-CN" altLang="en-US" sz="2400" dirty="0" smtClean="0"/>
              <a:t>，大理石花岗岩按</a:t>
            </a:r>
            <a:r>
              <a:rPr lang="en-US" altLang="zh-CN" sz="2400" dirty="0" smtClean="0"/>
              <a:t>17%</a:t>
            </a:r>
            <a:r>
              <a:rPr lang="zh-CN" altLang="en-US" sz="2400" dirty="0" smtClean="0"/>
              <a:t>，商品砼是</a:t>
            </a:r>
            <a:r>
              <a:rPr lang="en-US" altLang="zh-CN" sz="2400" dirty="0" smtClean="0"/>
              <a:t>3%</a:t>
            </a:r>
            <a:r>
              <a:rPr lang="zh-CN" altLang="en-US" sz="2400" dirty="0" smtClean="0"/>
              <a:t>，预拌砂浆是</a:t>
            </a:r>
            <a:r>
              <a:rPr lang="en-US" altLang="zh-CN" sz="2400" dirty="0" smtClean="0"/>
              <a:t>17%</a:t>
            </a:r>
            <a:r>
              <a:rPr lang="zh-CN" altLang="en-US" sz="2400" dirty="0" smtClean="0"/>
              <a:t>，苗木是</a:t>
            </a:r>
            <a:r>
              <a:rPr lang="en-US" altLang="zh-CN" sz="2400" dirty="0" smtClean="0"/>
              <a:t>13%</a:t>
            </a:r>
            <a:r>
              <a:rPr lang="zh-CN" altLang="en-US" sz="2400" dirty="0" smtClean="0"/>
              <a:t>，其余大部分是</a:t>
            </a:r>
            <a:r>
              <a:rPr lang="en-US" altLang="zh-CN" sz="2400" dirty="0" smtClean="0"/>
              <a:t>17%</a:t>
            </a:r>
            <a:r>
              <a:rPr lang="zh-CN" altLang="en-US" sz="2400" dirty="0" smtClean="0"/>
              <a:t>。</a:t>
            </a:r>
            <a:endParaRPr lang="en-US" altLang="zh-CN" sz="2400" dirty="0" smtClean="0"/>
          </a:p>
        </p:txBody>
      </p:sp>
      <p:sp>
        <p:nvSpPr>
          <p:cNvPr id="3" name="标题 2"/>
          <p:cNvSpPr>
            <a:spLocks noGrp="1"/>
          </p:cNvSpPr>
          <p:nvPr>
            <p:ph type="title"/>
          </p:nvPr>
        </p:nvSpPr>
        <p:spPr/>
        <p:txBody>
          <a:bodyPr>
            <a:normAutofit/>
          </a:bodyPr>
          <a:lstStyle/>
          <a:p>
            <a:r>
              <a:rPr lang="zh-CN" altLang="zh-CN" dirty="0" smtClean="0"/>
              <a:t>营改增后清单大师软件操作</a:t>
            </a:r>
            <a:r>
              <a:rPr lang="zh-CN" altLang="en-US" dirty="0" smtClean="0"/>
              <a:t>变化</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t>工程组价时变化</a:t>
            </a:r>
            <a:endParaRPr lang="en-US" altLang="zh-CN" dirty="0" smtClean="0"/>
          </a:p>
          <a:p>
            <a:pPr lvl="1"/>
            <a:r>
              <a:rPr lang="zh-CN" altLang="en-US" dirty="0" smtClean="0"/>
              <a:t>工料机组成里单价输入：在工料机组成里输入单价，软件是把它作为含税价处理的；输入现行价的话，是根据当前工程的计税方法来确定的。</a:t>
            </a:r>
            <a:endParaRPr lang="en-US" altLang="zh-CN" dirty="0" smtClean="0"/>
          </a:p>
          <a:p>
            <a:pPr lvl="1"/>
            <a:r>
              <a:rPr lang="zh-CN" altLang="zh-CN" dirty="0" smtClean="0"/>
              <a:t>独立费输入</a:t>
            </a:r>
            <a:r>
              <a:rPr lang="zh-CN" altLang="en-US" dirty="0" smtClean="0"/>
              <a:t>：独立费输入时的价格是作为含税价处理的。</a:t>
            </a:r>
            <a:endParaRPr lang="en-US" altLang="zh-CN" dirty="0" smtClean="0"/>
          </a:p>
        </p:txBody>
      </p:sp>
      <p:sp>
        <p:nvSpPr>
          <p:cNvPr id="3" name="标题 2"/>
          <p:cNvSpPr>
            <a:spLocks noGrp="1"/>
          </p:cNvSpPr>
          <p:nvPr>
            <p:ph type="title"/>
          </p:nvPr>
        </p:nvSpPr>
        <p:spPr/>
        <p:txBody>
          <a:bodyPr>
            <a:normAutofit/>
          </a:bodyPr>
          <a:lstStyle/>
          <a:p>
            <a:r>
              <a:rPr lang="zh-CN" altLang="zh-CN" dirty="0" smtClean="0"/>
              <a:t>营改增后清单大师软件操作</a:t>
            </a:r>
            <a:r>
              <a:rPr lang="zh-CN" altLang="en-US" dirty="0" smtClean="0"/>
              <a:t>变化</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t>工程组价时变化</a:t>
            </a:r>
            <a:endParaRPr lang="en-US" altLang="zh-CN" dirty="0" smtClean="0"/>
          </a:p>
          <a:p>
            <a:pPr lvl="1"/>
            <a:r>
              <a:rPr lang="zh-CN" altLang="zh-CN" dirty="0" smtClean="0"/>
              <a:t>人材机批量换算</a:t>
            </a:r>
            <a:endParaRPr lang="en-US" altLang="zh-CN" dirty="0" smtClean="0"/>
          </a:p>
          <a:p>
            <a:pPr lvl="1"/>
            <a:r>
              <a:rPr lang="zh-CN" altLang="zh-CN" dirty="0" smtClean="0"/>
              <a:t>主材单价输入</a:t>
            </a:r>
            <a:r>
              <a:rPr lang="zh-CN" altLang="en-US" dirty="0" smtClean="0"/>
              <a:t>（安装</a:t>
            </a:r>
            <a:r>
              <a:rPr lang="en-US" altLang="zh-CN" dirty="0" smtClean="0"/>
              <a:t>4-107</a:t>
            </a:r>
            <a:r>
              <a:rPr lang="zh-CN" altLang="en-US" dirty="0" smtClean="0"/>
              <a:t>）</a:t>
            </a:r>
            <a:endParaRPr lang="en-US" altLang="zh-CN" dirty="0" smtClean="0"/>
          </a:p>
          <a:p>
            <a:pPr lvl="1"/>
            <a:r>
              <a:rPr lang="zh-CN" altLang="zh-CN" dirty="0" smtClean="0"/>
              <a:t>统一填写主材单价</a:t>
            </a:r>
            <a:endParaRPr lang="zh-CN" altLang="en-US" dirty="0"/>
          </a:p>
        </p:txBody>
      </p:sp>
      <p:sp>
        <p:nvSpPr>
          <p:cNvPr id="3" name="标题 2"/>
          <p:cNvSpPr>
            <a:spLocks noGrp="1"/>
          </p:cNvSpPr>
          <p:nvPr>
            <p:ph type="title"/>
          </p:nvPr>
        </p:nvSpPr>
        <p:spPr/>
        <p:txBody>
          <a:bodyPr>
            <a:normAutofit/>
          </a:bodyPr>
          <a:lstStyle/>
          <a:p>
            <a:r>
              <a:rPr lang="zh-CN" altLang="zh-CN" dirty="0" smtClean="0"/>
              <a:t>营改增后清单大师软件操作</a:t>
            </a:r>
            <a:r>
              <a:rPr lang="zh-CN" altLang="en-US" dirty="0" smtClean="0"/>
              <a:t>变化</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dirty="0" smtClean="0"/>
              <a:t>电子招投标变化</a:t>
            </a:r>
            <a:endParaRPr lang="en-US" altLang="zh-CN" dirty="0" smtClean="0"/>
          </a:p>
          <a:p>
            <a:pPr lvl="1"/>
            <a:r>
              <a:rPr lang="zh-CN" altLang="en-US" dirty="0" smtClean="0"/>
              <a:t>因为目前新老计税模式的招投标工程并存时期，所以电子招投标接口稍微做了调整，主要修改了版本号，以便区别不同模式的工程。</a:t>
            </a:r>
            <a:endParaRPr lang="en-US" altLang="zh-CN" dirty="0" smtClean="0"/>
          </a:p>
          <a:p>
            <a:pPr lvl="1"/>
            <a:r>
              <a:rPr lang="zh-CN" altLang="en-US" dirty="0" smtClean="0"/>
              <a:t>新招投标接口估计</a:t>
            </a:r>
            <a:r>
              <a:rPr lang="en-US" altLang="zh-CN" dirty="0" smtClean="0"/>
              <a:t>10</a:t>
            </a:r>
            <a:r>
              <a:rPr lang="zh-CN" altLang="en-US" dirty="0" smtClean="0"/>
              <a:t>开始联测，</a:t>
            </a:r>
            <a:r>
              <a:rPr lang="en-US" altLang="zh-CN" dirty="0" smtClean="0"/>
              <a:t>15</a:t>
            </a:r>
            <a:r>
              <a:rPr lang="zh-CN" altLang="en-US" dirty="0" smtClean="0"/>
              <a:t>日完成，估计正式开标在</a:t>
            </a:r>
            <a:r>
              <a:rPr lang="en-US" altLang="zh-CN" dirty="0" smtClean="0"/>
              <a:t>20</a:t>
            </a:r>
            <a:r>
              <a:rPr lang="zh-CN" altLang="en-US" dirty="0" smtClean="0"/>
              <a:t>日左右。</a:t>
            </a:r>
            <a:endParaRPr lang="en-US" altLang="zh-CN" dirty="0" smtClean="0"/>
          </a:p>
          <a:p>
            <a:pPr lvl="1"/>
            <a:r>
              <a:rPr lang="zh-CN" altLang="en-US" dirty="0" smtClean="0"/>
              <a:t>对于目前的招投标工程，省里和大部分市里的意见是能停的都停下来，等用新计税方法调整招标文件后，重新发招标文件。  只有甲方催的紧的，必须要开的，那用老招投标接口开标。</a:t>
            </a:r>
            <a:endParaRPr lang="en-US" altLang="zh-CN" dirty="0" smtClean="0"/>
          </a:p>
          <a:p>
            <a:pPr lvl="1"/>
            <a:r>
              <a:rPr lang="zh-CN" altLang="en-US" dirty="0" smtClean="0"/>
              <a:t>软件的操作方面，等新接口调试完成后，还是同样操作。</a:t>
            </a:r>
            <a:endParaRPr lang="zh-CN" altLang="en-US" dirty="0"/>
          </a:p>
        </p:txBody>
      </p:sp>
      <p:sp>
        <p:nvSpPr>
          <p:cNvPr id="3" name="标题 2"/>
          <p:cNvSpPr>
            <a:spLocks noGrp="1"/>
          </p:cNvSpPr>
          <p:nvPr>
            <p:ph type="title"/>
          </p:nvPr>
        </p:nvSpPr>
        <p:spPr/>
        <p:txBody>
          <a:bodyPr>
            <a:normAutofit/>
          </a:bodyPr>
          <a:lstStyle/>
          <a:p>
            <a:r>
              <a:rPr lang="zh-CN" altLang="zh-CN" dirty="0" smtClean="0"/>
              <a:t>营改增后清单大师软件操作</a:t>
            </a:r>
            <a:r>
              <a:rPr lang="zh-CN" altLang="en-US" dirty="0" smtClean="0"/>
              <a:t>变化</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365760" lvl="1" indent="-256032">
              <a:spcBef>
                <a:spcPts val="400"/>
              </a:spcBef>
              <a:buSzPct val="68000"/>
              <a:buFont typeface="Wingdings 3"/>
              <a:buChar char=""/>
            </a:pPr>
            <a:r>
              <a:rPr lang="zh-CN" altLang="en-US" sz="2700" dirty="0" smtClean="0"/>
              <a:t>苏建价</a:t>
            </a:r>
            <a:r>
              <a:rPr lang="en-US" altLang="zh-CN" sz="2700" dirty="0" smtClean="0"/>
              <a:t>〔2016〕154</a:t>
            </a:r>
            <a:r>
              <a:rPr lang="zh-CN" altLang="en-US" sz="2700" dirty="0" smtClean="0"/>
              <a:t>号文和</a:t>
            </a:r>
            <a:r>
              <a:rPr lang="en-US" altLang="zh-CN" sz="2700" dirty="0" smtClean="0"/>
              <a:t>《</a:t>
            </a:r>
            <a:r>
              <a:rPr lang="zh-CN" altLang="en-US" sz="2700" dirty="0" smtClean="0"/>
              <a:t>江苏省建设工程费用定额</a:t>
            </a:r>
            <a:r>
              <a:rPr lang="en-US" altLang="zh-CN" sz="2700" dirty="0" smtClean="0"/>
              <a:t>》</a:t>
            </a:r>
            <a:r>
              <a:rPr lang="zh-CN" altLang="en-US" sz="2700" dirty="0" smtClean="0"/>
              <a:t>（</a:t>
            </a:r>
            <a:r>
              <a:rPr lang="en-US" altLang="zh-CN" sz="2700" dirty="0" smtClean="0"/>
              <a:t>2014</a:t>
            </a:r>
            <a:r>
              <a:rPr lang="zh-CN" altLang="en-US" sz="2700" dirty="0" smtClean="0"/>
              <a:t>年）营改增后调整内容</a:t>
            </a:r>
            <a:endParaRPr lang="en-US" altLang="zh-CN" sz="2700" dirty="0" smtClean="0"/>
          </a:p>
          <a:p>
            <a:pPr lvl="1"/>
            <a:r>
              <a:rPr lang="zh-CN" altLang="en-US" dirty="0" smtClean="0">
                <a:solidFill>
                  <a:srgbClr val="0070C0"/>
                </a:solidFill>
              </a:rPr>
              <a:t>为了方便大家了解省里通知文件，清单大师软件在帮助菜单里增加了这</a:t>
            </a:r>
            <a:r>
              <a:rPr lang="en-US" altLang="zh-CN" dirty="0" smtClean="0">
                <a:solidFill>
                  <a:srgbClr val="0070C0"/>
                </a:solidFill>
              </a:rPr>
              <a:t>2</a:t>
            </a:r>
            <a:r>
              <a:rPr lang="zh-CN" altLang="en-US" dirty="0" smtClean="0">
                <a:solidFill>
                  <a:srgbClr val="0070C0"/>
                </a:solidFill>
              </a:rPr>
              <a:t>个文的查看功能。大家可以随时查看，不过需要安装</a:t>
            </a:r>
            <a:r>
              <a:rPr lang="en-US" altLang="zh-CN" dirty="0" err="1" smtClean="0">
                <a:solidFill>
                  <a:srgbClr val="0070C0"/>
                </a:solidFill>
              </a:rPr>
              <a:t>pdf</a:t>
            </a:r>
            <a:r>
              <a:rPr lang="zh-CN" altLang="en-US" dirty="0" smtClean="0">
                <a:solidFill>
                  <a:srgbClr val="0070C0"/>
                </a:solidFill>
              </a:rPr>
              <a:t>阅读器。</a:t>
            </a:r>
            <a:endParaRPr lang="en-US" altLang="zh-CN" smtClean="0">
              <a:solidFill>
                <a:srgbClr val="0070C0"/>
              </a:solidFill>
            </a:endParaRPr>
          </a:p>
          <a:p>
            <a:pPr lvl="1"/>
            <a:endParaRPr lang="zh-CN" altLang="en-US" dirty="0">
              <a:solidFill>
                <a:srgbClr val="0070C0"/>
              </a:solidFill>
            </a:endParaRPr>
          </a:p>
        </p:txBody>
      </p:sp>
      <p:sp>
        <p:nvSpPr>
          <p:cNvPr id="3" name="标题 2"/>
          <p:cNvSpPr>
            <a:spLocks noGrp="1"/>
          </p:cNvSpPr>
          <p:nvPr>
            <p:ph type="title"/>
          </p:nvPr>
        </p:nvSpPr>
        <p:spPr/>
        <p:txBody>
          <a:bodyPr/>
          <a:lstStyle/>
          <a:p>
            <a:r>
              <a:rPr lang="zh-CN" altLang="zh-CN" dirty="0" smtClean="0"/>
              <a:t>营改增后清单大师软件操作</a:t>
            </a:r>
            <a:r>
              <a:rPr lang="zh-CN" altLang="en-US" dirty="0" smtClean="0"/>
              <a:t>变化</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00063" y="1571625"/>
            <a:ext cx="8229600" cy="2940050"/>
          </a:xfrm>
        </p:spPr>
        <p:txBody>
          <a:bodyPr>
            <a:normAutofit fontScale="90000"/>
          </a:bodyPr>
          <a:lstStyle/>
          <a:p>
            <a:pPr eaLnBrk="1" hangingPunct="1"/>
            <a:r>
              <a:rPr lang="zh-CN" altLang="en-US" sz="3600" b="1" dirty="0" smtClean="0">
                <a:solidFill>
                  <a:srgbClr val="FF0000"/>
                </a:solidFill>
              </a:rPr>
              <a:t>最后：感谢大家参加</a:t>
            </a:r>
            <a:r>
              <a:rPr lang="zh-CN" altLang="en-US" sz="3600" dirty="0" smtClean="0">
                <a:solidFill>
                  <a:srgbClr val="FF0000"/>
                </a:solidFill>
              </a:rPr>
              <a:t>清单大师软件的讲座</a:t>
            </a:r>
            <a:r>
              <a:rPr lang="zh-CN" altLang="en-US" sz="3600" b="1" dirty="0" smtClean="0">
                <a:solidFill>
                  <a:srgbClr val="FF0000"/>
                </a:solidFill>
              </a:rPr>
              <a:t>！</a:t>
            </a:r>
            <a:r>
              <a:rPr lang="en-US" altLang="zh-CN" sz="3600" b="1" dirty="0" smtClean="0">
                <a:solidFill>
                  <a:srgbClr val="FF0000"/>
                </a:solidFill>
              </a:rPr>
              <a:t/>
            </a:r>
            <a:br>
              <a:rPr lang="en-US" altLang="zh-CN" sz="3600" b="1" dirty="0" smtClean="0">
                <a:solidFill>
                  <a:srgbClr val="FF0000"/>
                </a:solidFill>
              </a:rPr>
            </a:br>
            <a:r>
              <a:rPr lang="en-US" altLang="zh-CN" b="1" dirty="0" smtClean="0">
                <a:solidFill>
                  <a:srgbClr val="FF0000"/>
                </a:solidFill>
              </a:rPr>
              <a:t/>
            </a:r>
            <a:br>
              <a:rPr lang="en-US" altLang="zh-CN" b="1" dirty="0" smtClean="0">
                <a:solidFill>
                  <a:srgbClr val="FF0000"/>
                </a:solidFill>
              </a:rPr>
            </a:br>
            <a:r>
              <a:rPr lang="en-US" altLang="zh-CN" b="1" dirty="0" smtClean="0">
                <a:solidFill>
                  <a:srgbClr val="FF0000"/>
                </a:solidFill>
              </a:rPr>
              <a:t/>
            </a:r>
            <a:br>
              <a:rPr lang="en-US" altLang="zh-CN" b="1" dirty="0" smtClean="0">
                <a:solidFill>
                  <a:srgbClr val="FF0000"/>
                </a:solidFill>
              </a:rPr>
            </a:br>
            <a:endParaRPr lang="zh-CN" altLang="en-US" dirty="0" smtClean="0"/>
          </a:p>
        </p:txBody>
      </p:sp>
      <p:sp>
        <p:nvSpPr>
          <p:cNvPr id="5" name="内容占位符 2"/>
          <p:cNvSpPr>
            <a:spLocks noGrp="1"/>
          </p:cNvSpPr>
          <p:nvPr>
            <p:ph idx="1"/>
          </p:nvPr>
        </p:nvSpPr>
        <p:spPr>
          <a:xfrm>
            <a:off x="214313" y="2857500"/>
            <a:ext cx="8929687" cy="3571875"/>
          </a:xfrm>
        </p:spPr>
        <p:txBody>
          <a:bodyPr/>
          <a:lstStyle/>
          <a:p>
            <a:pPr eaLnBrk="1" hangingPunct="1">
              <a:buFont typeface="Wingdings 2" pitchFamily="18" charset="2"/>
              <a:buNone/>
            </a:pPr>
            <a:r>
              <a:rPr lang="zh-CN" altLang="en-US" b="1" dirty="0" smtClean="0">
                <a:solidFill>
                  <a:srgbClr val="FF0000"/>
                </a:solidFill>
              </a:rPr>
              <a:t>欢迎大家经常联系沟通！</a:t>
            </a:r>
            <a:endParaRPr lang="en-US" altLang="zh-CN" b="1" dirty="0" smtClean="0">
              <a:solidFill>
                <a:srgbClr val="FF0000"/>
              </a:solidFill>
            </a:endParaRPr>
          </a:p>
          <a:p>
            <a:pPr eaLnBrk="1" hangingPunct="1">
              <a:buFont typeface="Wingdings 2" pitchFamily="18" charset="2"/>
              <a:buNone/>
            </a:pPr>
            <a:r>
              <a:rPr lang="zh-CN" altLang="en-US" b="1" dirty="0" smtClean="0">
                <a:solidFill>
                  <a:srgbClr val="FF0000"/>
                </a:solidFill>
              </a:rPr>
              <a:t>我们公司网站：</a:t>
            </a:r>
            <a:r>
              <a:rPr lang="en-US" altLang="zh-CN" b="1" dirty="0" smtClean="0">
                <a:solidFill>
                  <a:srgbClr val="FF0000"/>
                </a:solidFill>
                <a:hlinkClick r:id="rId2"/>
              </a:rPr>
              <a:t>http://www.expsoft.com.cn</a:t>
            </a:r>
            <a:endParaRPr lang="en-US" altLang="zh-CN" b="1" dirty="0" smtClean="0">
              <a:solidFill>
                <a:srgbClr val="FF0000"/>
              </a:solidFill>
            </a:endParaRPr>
          </a:p>
          <a:p>
            <a:pPr eaLnBrk="1" hangingPunct="1">
              <a:buFont typeface="Wingdings 2" pitchFamily="18" charset="2"/>
              <a:buNone/>
            </a:pPr>
            <a:endParaRPr lang="en-US" altLang="zh-CN" sz="2000" b="1" dirty="0" smtClean="0">
              <a:solidFill>
                <a:srgbClr val="FF0000"/>
              </a:solidFill>
            </a:endParaRPr>
          </a:p>
          <a:p>
            <a:pPr eaLnBrk="1" hangingPunct="1">
              <a:buFont typeface="Wingdings 2" pitchFamily="18" charset="2"/>
              <a:buNone/>
            </a:pPr>
            <a:r>
              <a:rPr lang="zh-CN" altLang="en-US" b="1" dirty="0" smtClean="0">
                <a:solidFill>
                  <a:srgbClr val="FF0000"/>
                </a:solidFill>
              </a:rPr>
              <a:t>免费技术支持电话：</a:t>
            </a:r>
            <a:r>
              <a:rPr lang="en-US" altLang="zh-CN" b="1" dirty="0" smtClean="0">
                <a:solidFill>
                  <a:srgbClr val="FF0000"/>
                </a:solidFill>
              </a:rPr>
              <a:t>400-8310060  </a:t>
            </a:r>
          </a:p>
          <a:p>
            <a:pPr eaLnBrk="1" hangingPunct="1">
              <a:buFont typeface="Wingdings 2" pitchFamily="18" charset="2"/>
              <a:buNone/>
            </a:pPr>
            <a:r>
              <a:rPr lang="en-US" altLang="zh-CN" b="1" dirty="0" smtClean="0">
                <a:solidFill>
                  <a:srgbClr val="FF0000"/>
                </a:solidFill>
              </a:rPr>
              <a:t>13706193137(</a:t>
            </a:r>
            <a:r>
              <a:rPr lang="zh-CN" altLang="en-US" b="1" dirty="0" smtClean="0">
                <a:solidFill>
                  <a:srgbClr val="FF0000"/>
                </a:solidFill>
              </a:rPr>
              <a:t>无锡  小魏）</a:t>
            </a:r>
            <a:endParaRPr lang="en-US" altLang="zh-CN" b="1" dirty="0" smtClean="0">
              <a:solidFill>
                <a:srgbClr val="FF0000"/>
              </a:solidFill>
            </a:endParaRPr>
          </a:p>
          <a:p>
            <a:pPr eaLnBrk="1" hangingPunct="1">
              <a:buFont typeface="Wingdings 2" pitchFamily="18" charset="2"/>
              <a:buNone/>
            </a:pPr>
            <a:r>
              <a:rPr lang="en-US" altLang="zh-CN" b="1" dirty="0" smtClean="0">
                <a:solidFill>
                  <a:srgbClr val="FF0000"/>
                </a:solidFill>
              </a:rPr>
              <a:t>QQ</a:t>
            </a:r>
            <a:r>
              <a:rPr lang="zh-CN" altLang="en-US" b="1" dirty="0" smtClean="0">
                <a:solidFill>
                  <a:srgbClr val="FF0000"/>
                </a:solidFill>
              </a:rPr>
              <a:t>：</a:t>
            </a:r>
            <a:r>
              <a:rPr lang="en-US" altLang="zh-CN" b="1" dirty="0" smtClean="0">
                <a:solidFill>
                  <a:srgbClr val="FF0000"/>
                </a:solidFill>
              </a:rPr>
              <a:t>736106269</a:t>
            </a:r>
            <a:r>
              <a:rPr lang="zh-CN" altLang="en-US" b="1" dirty="0" smtClean="0">
                <a:solidFill>
                  <a:srgbClr val="FF0000"/>
                </a:solidFill>
              </a:rPr>
              <a:t>，</a:t>
            </a:r>
            <a:r>
              <a:rPr lang="en-US" altLang="zh-CN" b="1" dirty="0" smtClean="0">
                <a:solidFill>
                  <a:srgbClr val="FF0000"/>
                </a:solidFill>
              </a:rPr>
              <a:t>352472780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营改增介绍（省里交底材料）</a:t>
            </a:r>
            <a:endParaRPr lang="en-US" altLang="zh-CN" dirty="0" smtClean="0"/>
          </a:p>
        </p:txBody>
      </p:sp>
      <p:sp>
        <p:nvSpPr>
          <p:cNvPr id="3" name="标题 2"/>
          <p:cNvSpPr>
            <a:spLocks noGrp="1"/>
          </p:cNvSpPr>
          <p:nvPr>
            <p:ph type="title"/>
          </p:nvPr>
        </p:nvSpPr>
        <p:spPr/>
        <p:txBody>
          <a:bodyPr>
            <a:normAutofit fontScale="90000"/>
          </a:bodyPr>
          <a:lstStyle/>
          <a:p>
            <a:pPr lvl="0"/>
            <a:r>
              <a:rPr lang="zh-CN" altLang="zh-CN" dirty="0" smtClean="0"/>
              <a:t>营改增介绍和分析</a:t>
            </a:r>
            <a:br>
              <a:rPr lang="zh-CN" altLang="zh-CN" dirty="0" smtClean="0"/>
            </a:b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908720"/>
            <a:ext cx="8229600" cy="5098571"/>
          </a:xfrm>
        </p:spPr>
        <p:txBody>
          <a:bodyPr/>
          <a:lstStyle/>
          <a:p>
            <a:r>
              <a:rPr lang="zh-CN" altLang="zh-CN" dirty="0" smtClean="0"/>
              <a:t>材料和机械除税价的计算方法</a:t>
            </a:r>
            <a:endParaRPr lang="en-US" altLang="zh-CN" dirty="0" smtClean="0"/>
          </a:p>
          <a:p>
            <a:pPr lvl="1"/>
            <a:r>
              <a:rPr lang="zh-CN" altLang="zh-CN" b="1" dirty="0" smtClean="0"/>
              <a:t>材料价格调整（除税原则）</a:t>
            </a:r>
            <a:endParaRPr lang="en-US" altLang="zh-CN" b="1" dirty="0" smtClean="0"/>
          </a:p>
          <a:p>
            <a:pPr lvl="1"/>
            <a:endParaRPr lang="zh-CN" altLang="en-US" dirty="0"/>
          </a:p>
        </p:txBody>
      </p:sp>
      <p:sp>
        <p:nvSpPr>
          <p:cNvPr id="3" name="标题 2"/>
          <p:cNvSpPr>
            <a:spLocks noGrp="1"/>
          </p:cNvSpPr>
          <p:nvPr>
            <p:ph type="title"/>
          </p:nvPr>
        </p:nvSpPr>
        <p:spPr/>
        <p:txBody>
          <a:bodyPr>
            <a:normAutofit fontScale="90000"/>
          </a:bodyPr>
          <a:lstStyle/>
          <a:p>
            <a:pPr lvl="0"/>
            <a:r>
              <a:rPr lang="zh-CN" altLang="zh-CN" dirty="0" smtClean="0"/>
              <a:t>营改增介绍和分析</a:t>
            </a:r>
            <a:br>
              <a:rPr lang="zh-CN" altLang="zh-CN" dirty="0" smtClean="0"/>
            </a:br>
            <a:endParaRPr lang="zh-CN" altLang="en-US" dirty="0"/>
          </a:p>
        </p:txBody>
      </p:sp>
      <p:pic>
        <p:nvPicPr>
          <p:cNvPr id="4" name="图片 3"/>
          <p:cNvPicPr/>
          <p:nvPr/>
        </p:nvPicPr>
        <p:blipFill>
          <a:blip r:embed="rId2" cstate="print"/>
          <a:srcRect/>
          <a:stretch>
            <a:fillRect/>
          </a:stretch>
        </p:blipFill>
        <p:spPr bwMode="auto">
          <a:xfrm>
            <a:off x="395536" y="1700808"/>
            <a:ext cx="8748464" cy="4392488"/>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r>
              <a:rPr lang="zh-CN" altLang="zh-CN" sz="2800" dirty="0" smtClean="0"/>
              <a:t>材料含税价格为包含采保费的预算单价</a:t>
            </a:r>
            <a:endParaRPr lang="en-US" altLang="zh-CN" sz="2800" dirty="0" smtClean="0"/>
          </a:p>
          <a:p>
            <a:pPr>
              <a:buNone/>
            </a:pPr>
            <a:endParaRPr lang="en-US" altLang="zh-CN" dirty="0" smtClean="0"/>
          </a:p>
          <a:p>
            <a:pPr>
              <a:buNone/>
            </a:pPr>
            <a:endParaRPr lang="en-US" altLang="zh-CN" dirty="0" smtClean="0"/>
          </a:p>
          <a:p>
            <a:pPr>
              <a:buNone/>
            </a:pPr>
            <a:r>
              <a:rPr lang="en-US" altLang="zh-CN" dirty="0" smtClean="0"/>
              <a:t>	</a:t>
            </a:r>
            <a:r>
              <a:rPr lang="zh-CN" altLang="zh-CN" dirty="0" smtClean="0"/>
              <a:t>材料预算单价</a:t>
            </a:r>
            <a:r>
              <a:rPr lang="en-US" altLang="zh-CN" dirty="0" smtClean="0"/>
              <a:t>=</a:t>
            </a:r>
            <a:r>
              <a:rPr lang="zh-CN" altLang="zh-CN" dirty="0" smtClean="0"/>
              <a:t>出厂原价</a:t>
            </a:r>
            <a:r>
              <a:rPr lang="en-US" altLang="zh-CN" dirty="0" smtClean="0"/>
              <a:t>+</a:t>
            </a:r>
            <a:r>
              <a:rPr lang="zh-CN" altLang="zh-CN" dirty="0" smtClean="0"/>
              <a:t>采购保管费</a:t>
            </a:r>
            <a:r>
              <a:rPr lang="en-US" altLang="zh-CN" dirty="0" smtClean="0"/>
              <a:t>=</a:t>
            </a:r>
            <a:r>
              <a:rPr lang="zh-CN" altLang="zh-CN" dirty="0" smtClean="0"/>
              <a:t>出厂原价×（</a:t>
            </a:r>
            <a:r>
              <a:rPr lang="en-US" altLang="zh-CN" dirty="0" smtClean="0"/>
              <a:t>1+2%</a:t>
            </a:r>
            <a:r>
              <a:rPr lang="zh-CN" altLang="zh-CN" dirty="0" smtClean="0"/>
              <a:t>）</a:t>
            </a:r>
            <a:endParaRPr lang="en-US" altLang="zh-CN" dirty="0" smtClean="0"/>
          </a:p>
          <a:p>
            <a:pPr>
              <a:buNone/>
            </a:pPr>
            <a:endParaRPr lang="en-US" altLang="zh-CN" dirty="0" smtClean="0"/>
          </a:p>
          <a:p>
            <a:pPr>
              <a:buNone/>
            </a:pPr>
            <a:r>
              <a:rPr lang="en-US" altLang="zh-CN" dirty="0" smtClean="0"/>
              <a:t>	</a:t>
            </a:r>
            <a:r>
              <a:rPr lang="zh-CN" altLang="zh-CN" dirty="0" smtClean="0"/>
              <a:t>除税价格</a:t>
            </a:r>
            <a:r>
              <a:rPr lang="en-US" altLang="zh-CN" dirty="0" smtClean="0"/>
              <a:t>=</a:t>
            </a:r>
            <a:r>
              <a:rPr lang="zh-CN" altLang="zh-CN" dirty="0" smtClean="0"/>
              <a:t>出厂原价</a:t>
            </a:r>
            <a:r>
              <a:rPr lang="en-US" altLang="zh-CN" dirty="0" smtClean="0"/>
              <a:t>/(1+</a:t>
            </a:r>
            <a:r>
              <a:rPr lang="zh-CN" altLang="zh-CN" dirty="0" smtClean="0"/>
              <a:t>增值税率</a:t>
            </a:r>
            <a:r>
              <a:rPr lang="en-US" altLang="zh-CN" dirty="0" smtClean="0"/>
              <a:t>)+</a:t>
            </a:r>
            <a:r>
              <a:rPr lang="zh-CN" altLang="zh-CN" dirty="0" smtClean="0"/>
              <a:t>出厂原价×</a:t>
            </a:r>
            <a:r>
              <a:rPr lang="en-US" altLang="zh-CN" dirty="0" smtClean="0"/>
              <a:t>2%</a:t>
            </a:r>
            <a:r>
              <a:rPr lang="zh-CN" altLang="zh-CN" dirty="0" smtClean="0"/>
              <a:t>。</a:t>
            </a: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r>
              <a:rPr lang="zh-CN" altLang="en-US" sz="3300" dirty="0" smtClean="0"/>
              <a:t>自己如何计算除税价</a:t>
            </a:r>
            <a:endParaRPr lang="en-US" altLang="zh-CN" sz="3300" dirty="0" smtClean="0"/>
          </a:p>
          <a:p>
            <a:pPr>
              <a:buNone/>
            </a:pPr>
            <a:endParaRPr lang="en-US" altLang="zh-CN" dirty="0" smtClean="0"/>
          </a:p>
          <a:p>
            <a:pPr>
              <a:buNone/>
            </a:pPr>
            <a:r>
              <a:rPr lang="zh-CN" altLang="zh-CN" sz="2800" dirty="0" smtClean="0"/>
              <a:t>设除税原价为</a:t>
            </a:r>
            <a:r>
              <a:rPr lang="en-US" altLang="zh-CN" sz="2800" dirty="0" smtClean="0"/>
              <a:t>X</a:t>
            </a:r>
            <a:r>
              <a:rPr lang="zh-CN" altLang="zh-CN" sz="2800" dirty="0" smtClean="0"/>
              <a:t>：</a:t>
            </a:r>
          </a:p>
          <a:p>
            <a:pPr>
              <a:buNone/>
            </a:pPr>
            <a:r>
              <a:rPr lang="zh-CN" altLang="zh-CN" sz="2800" dirty="0" smtClean="0"/>
              <a:t>那么目前的含税单价</a:t>
            </a:r>
            <a:r>
              <a:rPr lang="en-US" altLang="zh-CN" sz="2800" dirty="0" smtClean="0"/>
              <a:t>=X*(</a:t>
            </a:r>
            <a:r>
              <a:rPr lang="en-US" altLang="zh-CN" sz="2800" u="sng" dirty="0" smtClean="0"/>
              <a:t>1+</a:t>
            </a:r>
            <a:r>
              <a:rPr lang="zh-CN" altLang="zh-CN" sz="2800" u="sng" dirty="0" smtClean="0"/>
              <a:t>税率</a:t>
            </a:r>
            <a:r>
              <a:rPr lang="en-US" altLang="zh-CN" sz="2800" dirty="0" smtClean="0"/>
              <a:t>)*(</a:t>
            </a:r>
            <a:r>
              <a:rPr lang="en-US" altLang="zh-CN" sz="2800" u="sng" dirty="0" smtClean="0"/>
              <a:t>1+0.02</a:t>
            </a:r>
            <a:r>
              <a:rPr lang="en-US" altLang="zh-CN" sz="2800" dirty="0" smtClean="0"/>
              <a:t>)</a:t>
            </a:r>
            <a:r>
              <a:rPr lang="zh-CN" altLang="zh-CN" sz="2800" dirty="0" smtClean="0"/>
              <a:t>，所以除税原价</a:t>
            </a:r>
            <a:r>
              <a:rPr lang="en-US" altLang="zh-CN" sz="2800" dirty="0" smtClean="0"/>
              <a:t>X=</a:t>
            </a:r>
            <a:r>
              <a:rPr lang="zh-CN" altLang="zh-CN" sz="2800" dirty="0" smtClean="0"/>
              <a:t>含税价</a:t>
            </a:r>
            <a:r>
              <a:rPr lang="en-US" altLang="zh-CN" sz="2800" dirty="0" smtClean="0"/>
              <a:t>/[(1+</a:t>
            </a:r>
            <a:r>
              <a:rPr lang="zh-CN" altLang="zh-CN" sz="2800" dirty="0" smtClean="0"/>
              <a:t>税率</a:t>
            </a:r>
            <a:r>
              <a:rPr lang="en-US" altLang="zh-CN" sz="2800" dirty="0" smtClean="0"/>
              <a:t>)*(1+0.02)]</a:t>
            </a:r>
            <a:r>
              <a:rPr lang="zh-CN" altLang="zh-CN" sz="2800" dirty="0" smtClean="0"/>
              <a:t>。</a:t>
            </a:r>
          </a:p>
          <a:p>
            <a:pPr>
              <a:buNone/>
            </a:pPr>
            <a:r>
              <a:rPr lang="zh-CN" altLang="zh-CN" sz="2800" dirty="0" smtClean="0"/>
              <a:t>再推导得到除税单价</a:t>
            </a:r>
            <a:r>
              <a:rPr lang="en-US" altLang="zh-CN" sz="2800" dirty="0" smtClean="0"/>
              <a:t>=</a:t>
            </a:r>
            <a:r>
              <a:rPr lang="zh-CN" altLang="zh-CN" sz="2800" dirty="0" smtClean="0"/>
              <a:t>除税原价</a:t>
            </a:r>
            <a:r>
              <a:rPr lang="en-US" altLang="zh-CN" sz="2800" dirty="0" smtClean="0"/>
              <a:t>+</a:t>
            </a:r>
            <a:r>
              <a:rPr lang="zh-CN" altLang="zh-CN" sz="2800" dirty="0" smtClean="0"/>
              <a:t>采购保管费</a:t>
            </a:r>
            <a:r>
              <a:rPr lang="en-US" altLang="zh-CN" sz="2800" dirty="0" smtClean="0"/>
              <a:t>=</a:t>
            </a:r>
            <a:r>
              <a:rPr lang="zh-CN" altLang="zh-CN" sz="2800" dirty="0" smtClean="0"/>
              <a:t>含税价</a:t>
            </a:r>
            <a:r>
              <a:rPr lang="en-US" altLang="zh-CN" sz="2800" dirty="0" smtClean="0"/>
              <a:t>/[(1+</a:t>
            </a:r>
            <a:r>
              <a:rPr lang="zh-CN" altLang="zh-CN" sz="2800" dirty="0" smtClean="0"/>
              <a:t>税率</a:t>
            </a:r>
            <a:r>
              <a:rPr lang="en-US" altLang="zh-CN" sz="2800" dirty="0" smtClean="0"/>
              <a:t>)*(1+0.02)] + </a:t>
            </a:r>
            <a:r>
              <a:rPr lang="zh-CN" altLang="zh-CN" sz="2800" dirty="0" smtClean="0"/>
              <a:t>含税价</a:t>
            </a:r>
            <a:r>
              <a:rPr lang="en-US" altLang="zh-CN" sz="2800" dirty="0" smtClean="0"/>
              <a:t>/[(1+</a:t>
            </a:r>
            <a:r>
              <a:rPr lang="zh-CN" altLang="zh-CN" sz="2800" dirty="0" smtClean="0"/>
              <a:t>税率</a:t>
            </a:r>
            <a:r>
              <a:rPr lang="en-US" altLang="zh-CN" sz="2800" dirty="0" smtClean="0"/>
              <a:t>)*(1+0.02)]*(1+</a:t>
            </a:r>
            <a:r>
              <a:rPr lang="zh-CN" altLang="zh-CN" sz="2800" dirty="0" smtClean="0"/>
              <a:t>税率</a:t>
            </a:r>
            <a:r>
              <a:rPr lang="en-US" altLang="zh-CN" sz="2800" dirty="0" smtClean="0"/>
              <a:t>)*0.02=</a:t>
            </a:r>
            <a:r>
              <a:rPr lang="zh-CN" altLang="zh-CN" sz="2800" dirty="0" smtClean="0"/>
              <a:t>含税价</a:t>
            </a:r>
            <a:r>
              <a:rPr lang="en-US" altLang="zh-CN" sz="2800" dirty="0" smtClean="0"/>
              <a:t>/(1.02+1.02*</a:t>
            </a:r>
            <a:r>
              <a:rPr lang="zh-CN" altLang="zh-CN" sz="2800" dirty="0" smtClean="0"/>
              <a:t>税率</a:t>
            </a:r>
            <a:r>
              <a:rPr lang="en-US" altLang="zh-CN" sz="2800" dirty="0" smtClean="0"/>
              <a:t>)*(1.02+0.02*</a:t>
            </a:r>
            <a:r>
              <a:rPr lang="zh-CN" altLang="zh-CN" sz="2800" dirty="0" smtClean="0"/>
              <a:t>税率</a:t>
            </a:r>
            <a:r>
              <a:rPr lang="en-US" altLang="zh-CN" sz="2800" dirty="0" smtClean="0"/>
              <a:t>)</a:t>
            </a:r>
            <a:endParaRPr lang="zh-CN" altLang="zh-CN" sz="2800" dirty="0" smtClean="0"/>
          </a:p>
          <a:p>
            <a:pPr>
              <a:buNone/>
            </a:pPr>
            <a:r>
              <a:rPr lang="en-US" altLang="zh-CN" sz="2800" dirty="0" smtClean="0"/>
              <a:t> </a:t>
            </a:r>
            <a:endParaRPr lang="zh-CN" altLang="zh-CN" sz="2800" dirty="0" smtClean="0"/>
          </a:p>
          <a:p>
            <a:pPr>
              <a:buNone/>
            </a:pPr>
            <a:r>
              <a:rPr lang="zh-CN" altLang="zh-CN" sz="2800" b="1" dirty="0" smtClean="0">
                <a:solidFill>
                  <a:srgbClr val="FF0000"/>
                </a:solidFill>
              </a:rPr>
              <a:t>除税单价</a:t>
            </a:r>
            <a:r>
              <a:rPr lang="en-US" altLang="zh-CN" sz="2800" b="1" dirty="0" smtClean="0">
                <a:solidFill>
                  <a:srgbClr val="FF0000"/>
                </a:solidFill>
              </a:rPr>
              <a:t>=</a:t>
            </a:r>
            <a:r>
              <a:rPr lang="zh-CN" altLang="zh-CN" sz="2800" b="1" dirty="0" smtClean="0">
                <a:solidFill>
                  <a:srgbClr val="FF0000"/>
                </a:solidFill>
              </a:rPr>
              <a:t>含税单价</a:t>
            </a:r>
            <a:r>
              <a:rPr lang="en-US" altLang="zh-CN" sz="2800" b="1" dirty="0" smtClean="0">
                <a:solidFill>
                  <a:srgbClr val="FF0000"/>
                </a:solidFill>
              </a:rPr>
              <a:t>/(1.02+1.02*</a:t>
            </a:r>
            <a:r>
              <a:rPr lang="zh-CN" altLang="zh-CN" sz="2800" b="1" dirty="0" smtClean="0">
                <a:solidFill>
                  <a:srgbClr val="FF0000"/>
                </a:solidFill>
              </a:rPr>
              <a:t>税率</a:t>
            </a:r>
            <a:r>
              <a:rPr lang="en-US" altLang="zh-CN" sz="2800" b="1" dirty="0" smtClean="0">
                <a:solidFill>
                  <a:srgbClr val="FF0000"/>
                </a:solidFill>
              </a:rPr>
              <a:t>)*(1.02+0.02*</a:t>
            </a:r>
            <a:r>
              <a:rPr lang="zh-CN" altLang="zh-CN" sz="2800" b="1" dirty="0" smtClean="0">
                <a:solidFill>
                  <a:srgbClr val="FF0000"/>
                </a:solidFill>
              </a:rPr>
              <a:t>税率</a:t>
            </a:r>
            <a:r>
              <a:rPr lang="en-US" altLang="zh-CN" sz="2800" b="1" dirty="0" smtClean="0">
                <a:solidFill>
                  <a:srgbClr val="FF0000"/>
                </a:solidFill>
              </a:rPr>
              <a:t>)</a:t>
            </a:r>
          </a:p>
          <a:p>
            <a:pPr>
              <a:buNone/>
            </a:pPr>
            <a:r>
              <a:rPr lang="zh-CN" altLang="zh-CN" sz="2800" b="1" dirty="0" smtClean="0">
                <a:solidFill>
                  <a:srgbClr val="FF0000"/>
                </a:solidFill>
              </a:rPr>
              <a:t>含税单价</a:t>
            </a:r>
            <a:r>
              <a:rPr lang="en-US" altLang="zh-CN" sz="2800" b="1" dirty="0" smtClean="0">
                <a:solidFill>
                  <a:srgbClr val="FF0000"/>
                </a:solidFill>
              </a:rPr>
              <a:t>=</a:t>
            </a:r>
            <a:r>
              <a:rPr lang="zh-CN" altLang="zh-CN" sz="2800" b="1" dirty="0" smtClean="0">
                <a:solidFill>
                  <a:srgbClr val="FF0000"/>
                </a:solidFill>
              </a:rPr>
              <a:t>除税单价</a:t>
            </a:r>
            <a:r>
              <a:rPr lang="en-US" altLang="zh-CN" sz="2800" b="1" dirty="0" smtClean="0">
                <a:solidFill>
                  <a:srgbClr val="FF0000"/>
                </a:solidFill>
              </a:rPr>
              <a:t>*(1.02+1.02*</a:t>
            </a:r>
            <a:r>
              <a:rPr lang="zh-CN" altLang="zh-CN" sz="2800" b="1" dirty="0" smtClean="0">
                <a:solidFill>
                  <a:srgbClr val="FF0000"/>
                </a:solidFill>
              </a:rPr>
              <a:t>税率</a:t>
            </a:r>
            <a:r>
              <a:rPr lang="en-US" altLang="zh-CN" sz="2800" b="1" dirty="0" smtClean="0">
                <a:solidFill>
                  <a:srgbClr val="FF0000"/>
                </a:solidFill>
              </a:rPr>
              <a:t>)/(1.02+0.02*</a:t>
            </a:r>
            <a:r>
              <a:rPr lang="zh-CN" altLang="zh-CN" sz="2800" b="1" dirty="0" smtClean="0">
                <a:solidFill>
                  <a:srgbClr val="FF0000"/>
                </a:solidFill>
              </a:rPr>
              <a:t>税率</a:t>
            </a:r>
            <a:r>
              <a:rPr lang="en-US" altLang="zh-CN" sz="2800" b="1" dirty="0" smtClean="0">
                <a:solidFill>
                  <a:srgbClr val="FF0000"/>
                </a:solidFill>
              </a:rPr>
              <a:t>)</a:t>
            </a:r>
          </a:p>
          <a:p>
            <a:pPr>
              <a:buNone/>
            </a:pPr>
            <a:endParaRPr lang="zh-CN" altLang="zh-CN" sz="1800" dirty="0" smtClean="0">
              <a:solidFill>
                <a:srgbClr val="FF0000"/>
              </a:solidFill>
            </a:endParaRPr>
          </a:p>
          <a:p>
            <a:pPr>
              <a:buNone/>
            </a:pPr>
            <a:r>
              <a:rPr lang="zh-CN" altLang="zh-CN" sz="2800" b="1" dirty="0" smtClean="0"/>
              <a:t>注意最后四舍五入</a:t>
            </a:r>
            <a:endParaRPr lang="zh-CN" altLang="zh-CN" sz="2000" dirty="0" smtClean="0"/>
          </a:p>
          <a:p>
            <a:pPr lvl="1"/>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
        <p:nvSpPr>
          <p:cNvPr id="5" name="圆角矩形标注 4"/>
          <p:cNvSpPr/>
          <p:nvPr/>
        </p:nvSpPr>
        <p:spPr>
          <a:xfrm>
            <a:off x="3635896" y="1844824"/>
            <a:ext cx="1224136" cy="576064"/>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出产原价</a:t>
            </a:r>
            <a:endParaRPr lang="zh-CN" altLang="en-US" dirty="0"/>
          </a:p>
        </p:txBody>
      </p:sp>
      <p:sp>
        <p:nvSpPr>
          <p:cNvPr id="6" name="圆角矩形标注 5"/>
          <p:cNvSpPr/>
          <p:nvPr/>
        </p:nvSpPr>
        <p:spPr>
          <a:xfrm>
            <a:off x="5220072" y="1844824"/>
            <a:ext cx="1440160" cy="576064"/>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加上采保费</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1196752"/>
            <a:ext cx="8229600" cy="579520"/>
          </a:xfrm>
        </p:spPr>
        <p:txBody>
          <a:bodyPr/>
          <a:lstStyle/>
          <a:p>
            <a:r>
              <a:rPr lang="zh-CN" altLang="zh-CN" dirty="0" smtClean="0"/>
              <a:t>机械除税方法</a:t>
            </a:r>
            <a:endParaRPr lang="en-US" altLang="zh-CN" dirty="0" smtClean="0"/>
          </a:p>
          <a:p>
            <a:endParaRPr lang="en-US" altLang="zh-CN" dirty="0" smtClean="0"/>
          </a:p>
          <a:p>
            <a:pPr>
              <a:buNone/>
            </a:pPr>
            <a:endParaRPr lang="en-US" altLang="zh-CN" dirty="0" smtClean="0"/>
          </a:p>
          <a:p>
            <a:pPr>
              <a:buNone/>
            </a:pP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pic>
        <p:nvPicPr>
          <p:cNvPr id="1029" name="Picture 5"/>
          <p:cNvPicPr>
            <a:picLocks noChangeAspect="1" noChangeArrowheads="1"/>
          </p:cNvPicPr>
          <p:nvPr/>
        </p:nvPicPr>
        <p:blipFill>
          <a:blip r:embed="rId2" cstate="print"/>
          <a:srcRect/>
          <a:stretch>
            <a:fillRect/>
          </a:stretch>
        </p:blipFill>
        <p:spPr bwMode="auto">
          <a:xfrm>
            <a:off x="683568" y="1700808"/>
            <a:ext cx="7920880" cy="45257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9"/>
            <a:ext cx="8229600" cy="1515624"/>
          </a:xfrm>
        </p:spPr>
        <p:txBody>
          <a:bodyPr/>
          <a:lstStyle/>
          <a:p>
            <a:r>
              <a:rPr lang="zh-CN" altLang="zh-CN" b="1" dirty="0" smtClean="0"/>
              <a:t>其中除燃料动力之外的费用除税都是用原来单价</a:t>
            </a:r>
            <a:r>
              <a:rPr lang="zh-CN" altLang="en-US" b="1" dirty="0" smtClean="0"/>
              <a:t>除以</a:t>
            </a:r>
            <a:r>
              <a:rPr lang="zh-CN" altLang="zh-CN" b="1" dirty="0" smtClean="0"/>
              <a:t>（</a:t>
            </a:r>
            <a:r>
              <a:rPr lang="en-US" altLang="zh-CN" b="1" dirty="0" smtClean="0"/>
              <a:t>1+</a:t>
            </a:r>
            <a:r>
              <a:rPr lang="zh-CN" altLang="zh-CN" b="1" dirty="0" smtClean="0"/>
              <a:t>税率）。</a:t>
            </a:r>
            <a:endParaRPr lang="zh-CN" altLang="zh-CN" dirty="0" smtClean="0"/>
          </a:p>
          <a:p>
            <a:r>
              <a:rPr lang="zh-CN" altLang="zh-CN" b="1" dirty="0" smtClean="0"/>
              <a:t>燃料动力的除税方法同材料</a:t>
            </a:r>
            <a:r>
              <a:rPr lang="zh-CN" altLang="en-US" b="1" dirty="0" smtClean="0"/>
              <a:t>。</a:t>
            </a:r>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pic>
        <p:nvPicPr>
          <p:cNvPr id="2051" name="Picture 3"/>
          <p:cNvPicPr>
            <a:picLocks noChangeAspect="1" noChangeArrowheads="1"/>
          </p:cNvPicPr>
          <p:nvPr/>
        </p:nvPicPr>
        <p:blipFill>
          <a:blip r:embed="rId2" cstate="print"/>
          <a:srcRect/>
          <a:stretch>
            <a:fillRect/>
          </a:stretch>
        </p:blipFill>
        <p:spPr bwMode="auto">
          <a:xfrm>
            <a:off x="157448" y="2924944"/>
            <a:ext cx="8735032" cy="844551"/>
          </a:xfrm>
          <a:prstGeom prst="rect">
            <a:avLst/>
          </a:prstGeom>
          <a:noFill/>
          <a:ln w="9525">
            <a:noFill/>
            <a:miter lim="800000"/>
            <a:headEnd/>
            <a:tailEnd/>
          </a:ln>
        </p:spPr>
      </p:pic>
      <p:sp>
        <p:nvSpPr>
          <p:cNvPr id="6" name="TextBox 5"/>
          <p:cNvSpPr txBox="1"/>
          <p:nvPr/>
        </p:nvSpPr>
        <p:spPr>
          <a:xfrm>
            <a:off x="683568" y="4293096"/>
            <a:ext cx="7056784" cy="1015663"/>
          </a:xfrm>
          <a:prstGeom prst="rect">
            <a:avLst/>
          </a:prstGeom>
          <a:noFill/>
        </p:spPr>
        <p:txBody>
          <a:bodyPr wrap="square" rtlCol="0">
            <a:spAutoFit/>
          </a:bodyPr>
          <a:lstStyle/>
          <a:p>
            <a:r>
              <a:rPr lang="zh-CN" altLang="en-US" sz="2000" dirty="0" smtClean="0">
                <a:solidFill>
                  <a:srgbClr val="FF0000"/>
                </a:solidFill>
              </a:rPr>
              <a:t>除税折旧费</a:t>
            </a:r>
            <a:r>
              <a:rPr lang="en-US" altLang="zh-CN" sz="2000" dirty="0" smtClean="0">
                <a:solidFill>
                  <a:srgbClr val="FF0000"/>
                </a:solidFill>
              </a:rPr>
              <a:t>=188.22/1.17=160.8718=160.87</a:t>
            </a:r>
            <a:r>
              <a:rPr lang="zh-CN" altLang="en-US" sz="2000" dirty="0" smtClean="0">
                <a:solidFill>
                  <a:srgbClr val="FF0000"/>
                </a:solidFill>
              </a:rPr>
              <a:t>元</a:t>
            </a:r>
            <a:endParaRPr lang="en-US" altLang="zh-CN" sz="2000" dirty="0" smtClean="0">
              <a:solidFill>
                <a:srgbClr val="FF0000"/>
              </a:solidFill>
            </a:endParaRPr>
          </a:p>
          <a:p>
            <a:endParaRPr lang="en-US" altLang="zh-CN" sz="2000" dirty="0">
              <a:solidFill>
                <a:srgbClr val="FF0000"/>
              </a:solidFill>
            </a:endParaRPr>
          </a:p>
          <a:p>
            <a:r>
              <a:rPr lang="zh-CN" altLang="en-US" sz="2000" dirty="0" smtClean="0">
                <a:solidFill>
                  <a:srgbClr val="FF0000"/>
                </a:solidFill>
              </a:rPr>
              <a:t>除税燃料动力</a:t>
            </a:r>
            <a:r>
              <a:rPr lang="en-US" altLang="zh-CN" sz="2000" dirty="0" smtClean="0">
                <a:solidFill>
                  <a:srgbClr val="FF0000"/>
                </a:solidFill>
              </a:rPr>
              <a:t>=</a:t>
            </a:r>
            <a:r>
              <a:rPr lang="zh-CN" altLang="en-US" sz="2000" dirty="0" smtClean="0">
                <a:solidFill>
                  <a:srgbClr val="FF0000"/>
                </a:solidFill>
              </a:rPr>
              <a:t>动力除税单价*数量</a:t>
            </a:r>
            <a:r>
              <a:rPr lang="en-US" altLang="zh-CN" sz="2000" dirty="0" smtClean="0">
                <a:solidFill>
                  <a:srgbClr val="FF0000"/>
                </a:solidFill>
              </a:rPr>
              <a:t>=7.74</a:t>
            </a:r>
            <a:r>
              <a:rPr lang="zh-CN" altLang="en-US" sz="2000" dirty="0" smtClean="0">
                <a:solidFill>
                  <a:srgbClr val="FF0000"/>
                </a:solidFill>
              </a:rPr>
              <a:t>*</a:t>
            </a:r>
            <a:r>
              <a:rPr lang="en-US" altLang="zh-CN" sz="2000" dirty="0" smtClean="0">
                <a:solidFill>
                  <a:srgbClr val="FF0000"/>
                </a:solidFill>
              </a:rPr>
              <a:t>54.93=425.16</a:t>
            </a:r>
            <a:r>
              <a:rPr lang="zh-CN" altLang="en-US" sz="2000" dirty="0" smtClean="0">
                <a:solidFill>
                  <a:srgbClr val="FF0000"/>
                </a:solidFill>
              </a:rPr>
              <a:t>元</a:t>
            </a:r>
            <a:endParaRPr lang="zh-CN" altLang="en-US" sz="2000"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dirty="0" smtClean="0"/>
              <a:t>营改增分析</a:t>
            </a:r>
            <a:endParaRPr lang="en-US" altLang="zh-CN" dirty="0" smtClean="0"/>
          </a:p>
          <a:p>
            <a:pPr lvl="1"/>
            <a:r>
              <a:rPr lang="zh-CN" altLang="zh-CN" dirty="0" smtClean="0"/>
              <a:t>营改增后工程造价的变化及例子演示</a:t>
            </a:r>
            <a:endParaRPr lang="en-US" altLang="zh-CN" dirty="0" smtClean="0"/>
          </a:p>
          <a:p>
            <a:pPr lvl="1"/>
            <a:endParaRPr lang="en-US" altLang="zh-CN" dirty="0" smtClean="0"/>
          </a:p>
          <a:p>
            <a:r>
              <a:rPr lang="zh-CN" altLang="zh-CN" sz="2800" b="1" dirty="0" smtClean="0"/>
              <a:t>原来营业税计税下：</a:t>
            </a:r>
            <a:endParaRPr lang="zh-CN" altLang="zh-CN" sz="2800" dirty="0" smtClean="0"/>
          </a:p>
          <a:p>
            <a:pPr>
              <a:buNone/>
            </a:pPr>
            <a:r>
              <a:rPr lang="en-US" altLang="zh-CN" sz="2800" dirty="0" smtClean="0"/>
              <a:t>	</a:t>
            </a:r>
            <a:r>
              <a:rPr lang="zh-CN" altLang="zh-CN" sz="2800" dirty="0" smtClean="0"/>
              <a:t>人工费</a:t>
            </a:r>
            <a:r>
              <a:rPr lang="en-US" altLang="zh-CN" sz="2800" dirty="0" smtClean="0"/>
              <a:t>10</a:t>
            </a:r>
            <a:r>
              <a:rPr lang="zh-CN" altLang="zh-CN" sz="2800" dirty="0" smtClean="0"/>
              <a:t>万，材料费</a:t>
            </a:r>
            <a:r>
              <a:rPr lang="en-US" altLang="zh-CN" sz="2800" dirty="0" smtClean="0"/>
              <a:t>50</a:t>
            </a:r>
            <a:r>
              <a:rPr lang="zh-CN" altLang="zh-CN" sz="2800" dirty="0" smtClean="0"/>
              <a:t>万，机械费</a:t>
            </a:r>
            <a:r>
              <a:rPr lang="en-US" altLang="zh-CN" sz="2800" dirty="0" smtClean="0"/>
              <a:t>20</a:t>
            </a:r>
            <a:r>
              <a:rPr lang="zh-CN" altLang="zh-CN" sz="2800" dirty="0" smtClean="0"/>
              <a:t>万，管理费利润</a:t>
            </a:r>
            <a:r>
              <a:rPr lang="en-US" altLang="zh-CN" sz="2800" dirty="0" smtClean="0"/>
              <a:t>33.33%10</a:t>
            </a:r>
            <a:r>
              <a:rPr lang="zh-CN" altLang="zh-CN" sz="2800" dirty="0" smtClean="0"/>
              <a:t>万，总价措施费</a:t>
            </a:r>
            <a:r>
              <a:rPr lang="en-US" altLang="zh-CN" sz="2800" dirty="0" smtClean="0"/>
              <a:t>3%2.7</a:t>
            </a:r>
            <a:r>
              <a:rPr lang="zh-CN" altLang="zh-CN" sz="2800" dirty="0" smtClean="0"/>
              <a:t>万，规费</a:t>
            </a:r>
            <a:r>
              <a:rPr lang="en-US" altLang="zh-CN" sz="2800" dirty="0" smtClean="0"/>
              <a:t>3%2.78</a:t>
            </a:r>
            <a:r>
              <a:rPr lang="zh-CN" altLang="zh-CN" sz="2800" dirty="0" smtClean="0"/>
              <a:t>万，税金</a:t>
            </a:r>
            <a:r>
              <a:rPr lang="en-US" altLang="zh-CN" sz="2800" dirty="0" smtClean="0"/>
              <a:t>3.477%3.32</a:t>
            </a:r>
            <a:r>
              <a:rPr lang="zh-CN" altLang="zh-CN" sz="2800" dirty="0" smtClean="0"/>
              <a:t>万，一共造价是</a:t>
            </a:r>
            <a:r>
              <a:rPr lang="en-US" altLang="zh-CN" sz="2800" dirty="0" smtClean="0"/>
              <a:t>98.8</a:t>
            </a:r>
            <a:r>
              <a:rPr lang="zh-CN" altLang="zh-CN" sz="2800" dirty="0" smtClean="0"/>
              <a:t>万。</a:t>
            </a:r>
          </a:p>
          <a:p>
            <a:r>
              <a:rPr lang="zh-CN" altLang="zh-CN" sz="2800" b="1" dirty="0" smtClean="0"/>
              <a:t>改为增值税一般计税：</a:t>
            </a:r>
            <a:endParaRPr lang="zh-CN" altLang="zh-CN" sz="2800" dirty="0" smtClean="0"/>
          </a:p>
          <a:p>
            <a:pPr>
              <a:buNone/>
            </a:pPr>
            <a:r>
              <a:rPr lang="en-US" altLang="zh-CN" sz="2800" dirty="0" smtClean="0"/>
              <a:t>	</a:t>
            </a:r>
            <a:r>
              <a:rPr lang="zh-CN" altLang="zh-CN" sz="2800" dirty="0" smtClean="0"/>
              <a:t>人工费</a:t>
            </a:r>
            <a:r>
              <a:rPr lang="en-US" altLang="zh-CN" sz="2800" dirty="0" smtClean="0"/>
              <a:t>10</a:t>
            </a:r>
            <a:r>
              <a:rPr lang="zh-CN" altLang="zh-CN" sz="2800" dirty="0" smtClean="0"/>
              <a:t>万，材料费</a:t>
            </a:r>
            <a:r>
              <a:rPr lang="en-US" altLang="zh-CN" sz="2800" dirty="0" smtClean="0"/>
              <a:t>42.88</a:t>
            </a:r>
            <a:r>
              <a:rPr lang="zh-CN" altLang="zh-CN" sz="2800" dirty="0" smtClean="0"/>
              <a:t>万，机械费</a:t>
            </a:r>
            <a:r>
              <a:rPr lang="en-US" altLang="zh-CN" sz="2800" dirty="0" smtClean="0"/>
              <a:t>17.86</a:t>
            </a:r>
            <a:r>
              <a:rPr lang="zh-CN" altLang="zh-CN" sz="2800" dirty="0" smtClean="0"/>
              <a:t>万，管理费利润</a:t>
            </a:r>
            <a:r>
              <a:rPr lang="en-US" altLang="zh-CN" sz="2800" dirty="0" smtClean="0"/>
              <a:t>34.33%9.56</a:t>
            </a:r>
            <a:r>
              <a:rPr lang="zh-CN" altLang="zh-CN" sz="2800" dirty="0" smtClean="0"/>
              <a:t>万，总价措施费</a:t>
            </a:r>
            <a:r>
              <a:rPr lang="en-US" altLang="zh-CN" sz="2800" dirty="0" smtClean="0"/>
              <a:t>3.3%2.65</a:t>
            </a:r>
            <a:r>
              <a:rPr lang="zh-CN" altLang="zh-CN" sz="2800" dirty="0" smtClean="0"/>
              <a:t>万，规费</a:t>
            </a:r>
            <a:r>
              <a:rPr lang="en-US" altLang="zh-CN" sz="2800" dirty="0" smtClean="0"/>
              <a:t>3.2%2.65</a:t>
            </a:r>
            <a:r>
              <a:rPr lang="zh-CN" altLang="zh-CN" sz="2800" dirty="0" smtClean="0"/>
              <a:t>万，税金</a:t>
            </a:r>
            <a:r>
              <a:rPr lang="en-US" altLang="zh-CN" sz="2800" dirty="0" smtClean="0"/>
              <a:t>11%9.42</a:t>
            </a:r>
            <a:r>
              <a:rPr lang="zh-CN" altLang="zh-CN" sz="2800" dirty="0" smtClean="0"/>
              <a:t>万，一共造价是</a:t>
            </a:r>
            <a:r>
              <a:rPr lang="en-US" altLang="zh-CN" sz="2800" dirty="0" smtClean="0"/>
              <a:t>95.02</a:t>
            </a:r>
            <a:r>
              <a:rPr lang="zh-CN" altLang="zh-CN" sz="2800" dirty="0" smtClean="0"/>
              <a:t>万。</a:t>
            </a:r>
          </a:p>
          <a:p>
            <a:pPr lvl="1"/>
            <a:endParaRPr lang="zh-CN" altLang="en-US" dirty="0"/>
          </a:p>
        </p:txBody>
      </p:sp>
      <p:sp>
        <p:nvSpPr>
          <p:cNvPr id="3" name="标题 2"/>
          <p:cNvSpPr>
            <a:spLocks noGrp="1"/>
          </p:cNvSpPr>
          <p:nvPr>
            <p:ph type="title"/>
          </p:nvPr>
        </p:nvSpPr>
        <p:spPr/>
        <p:txBody>
          <a:bodyPr/>
          <a:lstStyle/>
          <a:p>
            <a:r>
              <a:rPr lang="zh-CN" altLang="zh-CN" dirty="0" smtClean="0"/>
              <a:t>营改增介绍和分析</a:t>
            </a:r>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271</TotalTime>
  <Words>1754</Words>
  <Application>Microsoft Office PowerPoint</Application>
  <PresentationFormat>全屏显示(4:3)</PresentationFormat>
  <Paragraphs>141</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聚合</vt:lpstr>
      <vt:lpstr>清单大师软件 营改增讲座</vt:lpstr>
      <vt:lpstr>内容</vt:lpstr>
      <vt:lpstr>营改增介绍和分析 </vt:lpstr>
      <vt:lpstr>营改增介绍和分析 </vt:lpstr>
      <vt:lpstr>营改增介绍和分析</vt:lpstr>
      <vt:lpstr>营改增介绍和分析</vt:lpstr>
      <vt:lpstr>营改增介绍和分析</vt:lpstr>
      <vt:lpstr>营改增介绍和分析</vt:lpstr>
      <vt:lpstr>营改增介绍和分析</vt:lpstr>
      <vt:lpstr>营改增介绍和分析 我们省站测试的工程结果</vt:lpstr>
      <vt:lpstr>营改增介绍和分析</vt:lpstr>
      <vt:lpstr>营改增介绍和分析</vt:lpstr>
      <vt:lpstr>营改增介绍和分析</vt:lpstr>
      <vt:lpstr>营改增介绍和分析</vt:lpstr>
      <vt:lpstr>营改增介绍和分析</vt:lpstr>
      <vt:lpstr>营改增介绍和分析</vt:lpstr>
      <vt:lpstr>营改增介绍和分析</vt:lpstr>
      <vt:lpstr>营改增介绍和分析</vt:lpstr>
      <vt:lpstr>营改增介绍和分析</vt:lpstr>
      <vt:lpstr>营改增介绍和分析</vt:lpstr>
      <vt:lpstr>营改增介绍和分析</vt:lpstr>
      <vt:lpstr>营改增后清单大师软件操作变化</vt:lpstr>
      <vt:lpstr>营改增后清单大师软件操作变化</vt:lpstr>
      <vt:lpstr>营改增后清单大师软件操作变化</vt:lpstr>
      <vt:lpstr>营改增后清单大师软件操作变化</vt:lpstr>
      <vt:lpstr>营改增后清单大师软件操作变化</vt:lpstr>
      <vt:lpstr>营改增后清单大师软件操作变化</vt:lpstr>
      <vt:lpstr>营改增后清单大师软件操作变化</vt:lpstr>
      <vt:lpstr>最后：感谢大家参加清单大师软件的讲座！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清单大师软件 营改增讲座</dc:title>
  <dc:creator>smy</dc:creator>
  <cp:lastModifiedBy>smy</cp:lastModifiedBy>
  <cp:revision>31</cp:revision>
  <dcterms:created xsi:type="dcterms:W3CDTF">2016-05-05T09:23:22Z</dcterms:created>
  <dcterms:modified xsi:type="dcterms:W3CDTF">2016-05-05T23:05:05Z</dcterms:modified>
</cp:coreProperties>
</file>