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948" r:id="rId1"/>
  </p:sldMasterIdLst>
  <p:notesMasterIdLst>
    <p:notesMasterId r:id="rId25"/>
  </p:notesMasterIdLst>
  <p:sldIdLst>
    <p:sldId id="256" r:id="rId2"/>
    <p:sldId id="774" r:id="rId3"/>
    <p:sldId id="743" r:id="rId4"/>
    <p:sldId id="776" r:id="rId5"/>
    <p:sldId id="685" r:id="rId6"/>
    <p:sldId id="777" r:id="rId7"/>
    <p:sldId id="709" r:id="rId8"/>
    <p:sldId id="692" r:id="rId9"/>
    <p:sldId id="691" r:id="rId10"/>
    <p:sldId id="745" r:id="rId11"/>
    <p:sldId id="746" r:id="rId12"/>
    <p:sldId id="703" r:id="rId13"/>
    <p:sldId id="704" r:id="rId14"/>
    <p:sldId id="755" r:id="rId15"/>
    <p:sldId id="757" r:id="rId16"/>
    <p:sldId id="758" r:id="rId17"/>
    <p:sldId id="759" r:id="rId18"/>
    <p:sldId id="761" r:id="rId19"/>
    <p:sldId id="762" r:id="rId20"/>
    <p:sldId id="764" r:id="rId21"/>
    <p:sldId id="766" r:id="rId22"/>
    <p:sldId id="767" r:id="rId23"/>
    <p:sldId id="778" r:id="rId24"/>
  </p:sldIdLst>
  <p:sldSz cx="9144000" cy="6858000" type="screen4x3"/>
  <p:notesSz cx="6858000" cy="9144000"/>
  <p:embeddedFontLst>
    <p:embeddedFont>
      <p:font typeface="黑体" pitchFamily="49" charset="-122"/>
      <p:regular r:id="rId26"/>
    </p:embeddedFont>
    <p:embeddedFont>
      <p:font typeface="Lucida Sans Unicode" pitchFamily="34" charset="0"/>
      <p:regular r:id="rId27"/>
    </p:embeddedFont>
    <p:embeddedFont>
      <p:font typeface="Wingdings 3" pitchFamily="18" charset="2"/>
      <p:regular r:id="rId28"/>
    </p:embeddedFont>
    <p:embeddedFont>
      <p:font typeface="Calibri" pitchFamily="34" charset="0"/>
      <p:regular r:id="rId29"/>
      <p:bold r:id="rId30"/>
      <p:italic r:id="rId31"/>
      <p:boldItalic r:id="rId32"/>
    </p:embeddedFont>
    <p:embeddedFont>
      <p:font typeface="仿宋_GB2312" pitchFamily="49" charset="-122"/>
      <p:regular r:id="rId33"/>
    </p:embeddedFont>
    <p:embeddedFont>
      <p:font typeface="微软雅黑" pitchFamily="34" charset="-122"/>
      <p:regular r:id="rId34"/>
      <p:bold r:id="rId35"/>
    </p:embeddedFont>
    <p:embeddedFont>
      <p:font typeface="Verdana" pitchFamily="34" charset="0"/>
      <p:regular r:id="rId36"/>
      <p:bold r:id="rId37"/>
      <p:italic r:id="rId38"/>
      <p:boldItalic r:id="rId39"/>
    </p:embeddedFont>
    <p:embeddedFont>
      <p:font typeface="Wingdings 2" pitchFamily="18" charset="2"/>
      <p:regular r:id="rId40"/>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0000"/>
    <a:srgbClr val="0033CC"/>
    <a:srgbClr val="523999"/>
    <a:srgbClr val="FCF00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52" autoAdjust="0"/>
    <p:restoredTop sz="88092" autoAdjust="0"/>
  </p:normalViewPr>
  <p:slideViewPr>
    <p:cSldViewPr>
      <p:cViewPr varScale="1">
        <p:scale>
          <a:sx n="62" d="100"/>
          <a:sy n="62" d="100"/>
        </p:scale>
        <p:origin x="-1674" y="-78"/>
      </p:cViewPr>
      <p:guideLst>
        <p:guide orient="horz" pos="2160"/>
        <p:guide pos="2880"/>
      </p:guideLst>
    </p:cSldViewPr>
  </p:slideViewPr>
  <p:outlineViewPr>
    <p:cViewPr>
      <p:scale>
        <a:sx n="33" d="100"/>
        <a:sy n="33" d="100"/>
      </p:scale>
      <p:origin x="0" y="15078"/>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EE6C21-E599-4B3B-B0D7-5EA28C25BB03}" type="doc">
      <dgm:prSet loTypeId="urn:microsoft.com/office/officeart/2009/3/layout/HorizontalOrganizationChart" loCatId="hierarchy" qsTypeId="urn:microsoft.com/office/officeart/2005/8/quickstyle/simple1#7" qsCatId="simple" csTypeId="urn:microsoft.com/office/officeart/2005/8/colors/accent1_2#8" csCatId="accent1" phldr="1"/>
      <dgm:spPr/>
      <dgm:t>
        <a:bodyPr/>
        <a:lstStyle/>
        <a:p>
          <a:endParaRPr lang="zh-CN" altLang="en-US"/>
        </a:p>
      </dgm:t>
    </dgm:pt>
    <dgm:pt modelId="{C8204114-0D5D-44E3-ACE9-895CF5681BDB}">
      <dgm:prSet phldrT="[文本]"/>
      <dgm:spPr/>
      <dgm:t>
        <a:bodyPr/>
        <a:lstStyle/>
        <a:p>
          <a:r>
            <a:rPr lang="zh-CN" altLang="en-US" dirty="0" smtClean="0"/>
            <a:t>工程造价</a:t>
          </a:r>
          <a:endParaRPr lang="zh-CN" altLang="en-US" dirty="0"/>
        </a:p>
      </dgm:t>
    </dgm:pt>
    <dgm:pt modelId="{470D070D-C79F-4B43-A2E4-93BBBEB3CCB7}" type="parTrans" cxnId="{E344BAFF-6E92-47F6-A60B-50F5EF04C2D5}">
      <dgm:prSet/>
      <dgm:spPr/>
      <dgm:t>
        <a:bodyPr/>
        <a:lstStyle/>
        <a:p>
          <a:endParaRPr lang="zh-CN" altLang="en-US"/>
        </a:p>
      </dgm:t>
    </dgm:pt>
    <dgm:pt modelId="{BE82B513-CD3F-40A1-A439-88CE0A5604E1}" type="sibTrans" cxnId="{E344BAFF-6E92-47F6-A60B-50F5EF04C2D5}">
      <dgm:prSet/>
      <dgm:spPr/>
      <dgm:t>
        <a:bodyPr/>
        <a:lstStyle/>
        <a:p>
          <a:endParaRPr lang="zh-CN" altLang="en-US"/>
        </a:p>
      </dgm:t>
    </dgm:pt>
    <dgm:pt modelId="{3870C352-1D5E-45B5-80A8-E40B6FC0CC2C}">
      <dgm:prSet phldrT="[文本]"/>
      <dgm:spPr/>
      <dgm:t>
        <a:bodyPr/>
        <a:lstStyle/>
        <a:p>
          <a:r>
            <a:rPr lang="zh-CN" altLang="zh-CN" dirty="0" smtClean="0"/>
            <a:t>人工费（</a:t>
          </a:r>
          <a:r>
            <a:rPr lang="zh-CN" altLang="en-US" dirty="0" smtClean="0"/>
            <a:t>含</a:t>
          </a:r>
          <a:r>
            <a:rPr lang="zh-CN" altLang="zh-CN" dirty="0" smtClean="0"/>
            <a:t>税）</a:t>
          </a:r>
          <a:endParaRPr lang="zh-CN" altLang="en-US" dirty="0"/>
        </a:p>
      </dgm:t>
    </dgm:pt>
    <dgm:pt modelId="{80BAE69A-CD0E-401F-93A4-7F91B0DB044F}" type="parTrans" cxnId="{8E7B6E78-5073-460E-A7E6-E5479A3BC1F6}">
      <dgm:prSet/>
      <dgm:spPr/>
      <dgm:t>
        <a:bodyPr/>
        <a:lstStyle/>
        <a:p>
          <a:endParaRPr lang="zh-CN" altLang="en-US"/>
        </a:p>
      </dgm:t>
    </dgm:pt>
    <dgm:pt modelId="{54FDBC5E-90A2-434C-A8A2-8D2908C36C88}" type="sibTrans" cxnId="{8E7B6E78-5073-460E-A7E6-E5479A3BC1F6}">
      <dgm:prSet/>
      <dgm:spPr/>
      <dgm:t>
        <a:bodyPr/>
        <a:lstStyle/>
        <a:p>
          <a:endParaRPr lang="zh-CN" altLang="en-US"/>
        </a:p>
      </dgm:t>
    </dgm:pt>
    <dgm:pt modelId="{A772AC2C-0AE7-40F3-98A9-4CA3DA108565}">
      <dgm:prSet phldrT="[文本]"/>
      <dgm:spPr/>
      <dgm:t>
        <a:bodyPr/>
        <a:lstStyle/>
        <a:p>
          <a:r>
            <a:rPr lang="zh-CN" altLang="zh-CN" dirty="0" smtClean="0"/>
            <a:t>材料费（</a:t>
          </a:r>
          <a:r>
            <a:rPr lang="zh-CN" altLang="en-US" dirty="0" smtClean="0"/>
            <a:t>含</a:t>
          </a:r>
          <a:r>
            <a:rPr lang="zh-CN" altLang="zh-CN" dirty="0" smtClean="0"/>
            <a:t>税）</a:t>
          </a:r>
          <a:endParaRPr lang="zh-CN" altLang="en-US" dirty="0"/>
        </a:p>
      </dgm:t>
    </dgm:pt>
    <dgm:pt modelId="{FDC36009-BBBE-4016-8636-234C57AE4470}" type="parTrans" cxnId="{08FEB8BB-B410-40A8-AC63-D2E7238DEA4A}">
      <dgm:prSet/>
      <dgm:spPr/>
      <dgm:t>
        <a:bodyPr/>
        <a:lstStyle/>
        <a:p>
          <a:endParaRPr lang="zh-CN" altLang="en-US"/>
        </a:p>
      </dgm:t>
    </dgm:pt>
    <dgm:pt modelId="{F2116200-2BD5-403C-A307-6FCB54CA8DAD}" type="sibTrans" cxnId="{08FEB8BB-B410-40A8-AC63-D2E7238DEA4A}">
      <dgm:prSet/>
      <dgm:spPr/>
      <dgm:t>
        <a:bodyPr/>
        <a:lstStyle/>
        <a:p>
          <a:endParaRPr lang="zh-CN" altLang="en-US"/>
        </a:p>
      </dgm:t>
    </dgm:pt>
    <dgm:pt modelId="{27AB4CBA-6A2B-40B9-A55C-9F21425E0047}">
      <dgm:prSet phldrT="[文本]"/>
      <dgm:spPr/>
      <dgm:t>
        <a:bodyPr/>
        <a:lstStyle/>
        <a:p>
          <a:r>
            <a:rPr lang="zh-CN" altLang="zh-CN" dirty="0" smtClean="0"/>
            <a:t>施工机具费（</a:t>
          </a:r>
          <a:r>
            <a:rPr lang="zh-CN" altLang="en-US" dirty="0" smtClean="0"/>
            <a:t>含</a:t>
          </a:r>
          <a:r>
            <a:rPr lang="zh-CN" altLang="zh-CN" dirty="0" smtClean="0"/>
            <a:t>税） </a:t>
          </a:r>
          <a:endParaRPr lang="zh-CN" altLang="en-US" dirty="0"/>
        </a:p>
      </dgm:t>
    </dgm:pt>
    <dgm:pt modelId="{AB2F1C64-4702-4D6D-A9D2-E7D6AB53E76C}" type="parTrans" cxnId="{2DBEFAE5-07FB-4124-8F24-3E08FEF0954E}">
      <dgm:prSet/>
      <dgm:spPr/>
      <dgm:t>
        <a:bodyPr/>
        <a:lstStyle/>
        <a:p>
          <a:endParaRPr lang="zh-CN" altLang="en-US"/>
        </a:p>
      </dgm:t>
    </dgm:pt>
    <dgm:pt modelId="{99EB12B6-989D-4EB7-AD76-5701DC2A9FAF}" type="sibTrans" cxnId="{2DBEFAE5-07FB-4124-8F24-3E08FEF0954E}">
      <dgm:prSet/>
      <dgm:spPr/>
      <dgm:t>
        <a:bodyPr/>
        <a:lstStyle/>
        <a:p>
          <a:endParaRPr lang="zh-CN" altLang="en-US"/>
        </a:p>
      </dgm:t>
    </dgm:pt>
    <dgm:pt modelId="{ED10D675-46D8-42FC-BAB2-145FDA50C773}">
      <dgm:prSet phldrT="[文本]"/>
      <dgm:spPr/>
      <dgm:t>
        <a:bodyPr/>
        <a:lstStyle/>
        <a:p>
          <a:r>
            <a:rPr lang="zh-CN" altLang="zh-CN" dirty="0" smtClean="0"/>
            <a:t>管理费（</a:t>
          </a:r>
          <a:r>
            <a:rPr lang="zh-CN" altLang="en-US" dirty="0" smtClean="0"/>
            <a:t>含</a:t>
          </a:r>
          <a:r>
            <a:rPr lang="zh-CN" altLang="zh-CN" dirty="0" smtClean="0"/>
            <a:t>税）</a:t>
          </a:r>
          <a:endParaRPr lang="zh-CN" altLang="en-US" dirty="0"/>
        </a:p>
      </dgm:t>
    </dgm:pt>
    <dgm:pt modelId="{A22A5281-1F70-4060-8CB6-84A66986B877}" type="parTrans" cxnId="{C1385926-6998-4880-BE09-7AF49896AC72}">
      <dgm:prSet/>
      <dgm:spPr/>
      <dgm:t>
        <a:bodyPr/>
        <a:lstStyle/>
        <a:p>
          <a:endParaRPr lang="zh-CN" altLang="en-US"/>
        </a:p>
      </dgm:t>
    </dgm:pt>
    <dgm:pt modelId="{2F7DE6CC-BE55-4B1E-B2C7-241ECB94ABAE}" type="sibTrans" cxnId="{C1385926-6998-4880-BE09-7AF49896AC72}">
      <dgm:prSet/>
      <dgm:spPr/>
      <dgm:t>
        <a:bodyPr/>
        <a:lstStyle/>
        <a:p>
          <a:endParaRPr lang="zh-CN" altLang="en-US"/>
        </a:p>
      </dgm:t>
    </dgm:pt>
    <dgm:pt modelId="{A52E6EC6-A17A-4EF1-B326-3BA244F736AA}">
      <dgm:prSet phldrT="[文本]"/>
      <dgm:spPr/>
      <dgm:t>
        <a:bodyPr/>
        <a:lstStyle/>
        <a:p>
          <a:r>
            <a:rPr lang="zh-CN" altLang="zh-CN" dirty="0" smtClean="0"/>
            <a:t>规费（</a:t>
          </a:r>
          <a:r>
            <a:rPr lang="zh-CN" altLang="en-US" dirty="0" smtClean="0"/>
            <a:t>含</a:t>
          </a:r>
          <a:r>
            <a:rPr lang="zh-CN" altLang="zh-CN" dirty="0" smtClean="0"/>
            <a:t>税）</a:t>
          </a:r>
          <a:endParaRPr lang="zh-CN" altLang="en-US" dirty="0"/>
        </a:p>
      </dgm:t>
    </dgm:pt>
    <dgm:pt modelId="{4DE3C811-5179-4479-B0F1-797A150F2089}" type="parTrans" cxnId="{F9E0D44B-E0AC-4D4F-8CE3-32116EC7F67D}">
      <dgm:prSet/>
      <dgm:spPr/>
      <dgm:t>
        <a:bodyPr/>
        <a:lstStyle/>
        <a:p>
          <a:endParaRPr lang="zh-CN" altLang="en-US"/>
        </a:p>
      </dgm:t>
    </dgm:pt>
    <dgm:pt modelId="{959AABB4-CD3C-4910-B6B7-0966DD9A1A19}" type="sibTrans" cxnId="{F9E0D44B-E0AC-4D4F-8CE3-32116EC7F67D}">
      <dgm:prSet/>
      <dgm:spPr/>
      <dgm:t>
        <a:bodyPr/>
        <a:lstStyle/>
        <a:p>
          <a:endParaRPr lang="zh-CN" altLang="en-US"/>
        </a:p>
      </dgm:t>
    </dgm:pt>
    <dgm:pt modelId="{9E19A032-27C5-4248-838F-55FF768F16CC}">
      <dgm:prSet phldrT="[文本]"/>
      <dgm:spPr/>
      <dgm:t>
        <a:bodyPr/>
        <a:lstStyle/>
        <a:p>
          <a:r>
            <a:rPr lang="zh-CN" altLang="en-US" dirty="0" smtClean="0"/>
            <a:t>利润</a:t>
          </a:r>
          <a:endParaRPr lang="zh-CN" altLang="en-US" dirty="0"/>
        </a:p>
      </dgm:t>
    </dgm:pt>
    <dgm:pt modelId="{95A06F26-6456-41E4-833C-DBA86CDB3EBC}" type="parTrans" cxnId="{A35B4D90-70AF-40CA-9C2E-B85CC2877CB4}">
      <dgm:prSet/>
      <dgm:spPr/>
      <dgm:t>
        <a:bodyPr/>
        <a:lstStyle/>
        <a:p>
          <a:endParaRPr lang="zh-CN" altLang="en-US"/>
        </a:p>
      </dgm:t>
    </dgm:pt>
    <dgm:pt modelId="{7D46DBC7-51DC-48C9-B062-735277CAF2D2}" type="sibTrans" cxnId="{A35B4D90-70AF-40CA-9C2E-B85CC2877CB4}">
      <dgm:prSet/>
      <dgm:spPr/>
      <dgm:t>
        <a:bodyPr/>
        <a:lstStyle/>
        <a:p>
          <a:endParaRPr lang="zh-CN" altLang="en-US"/>
        </a:p>
      </dgm:t>
    </dgm:pt>
    <dgm:pt modelId="{2D1FFACC-E4DE-4CF9-9579-1518D36A5B29}">
      <dgm:prSet phldrT="[文本]"/>
      <dgm:spPr/>
      <dgm:t>
        <a:bodyPr/>
        <a:lstStyle/>
        <a:p>
          <a:r>
            <a:rPr lang="zh-CN" altLang="en-US" dirty="0" smtClean="0"/>
            <a:t>营业税</a:t>
          </a:r>
          <a:r>
            <a:rPr lang="en-US" altLang="zh-CN" dirty="0" smtClean="0"/>
            <a:t>=</a:t>
          </a:r>
          <a:r>
            <a:rPr lang="zh-CN" altLang="en-US" dirty="0" smtClean="0"/>
            <a:t>税前造价</a:t>
          </a:r>
          <a:r>
            <a:rPr lang="en-US" altLang="zh-CN" dirty="0" smtClean="0"/>
            <a:t>x</a:t>
          </a:r>
          <a:r>
            <a:rPr lang="zh-CN" altLang="en-US" dirty="0" smtClean="0"/>
            <a:t>综合税率</a:t>
          </a:r>
          <a:endParaRPr lang="zh-CN" altLang="en-US" dirty="0"/>
        </a:p>
      </dgm:t>
    </dgm:pt>
    <dgm:pt modelId="{C6D7B82B-22A4-4423-98E7-E928DB3EA502}" type="parTrans" cxnId="{A71E4B2B-D3EF-41BD-8EFD-8E4895A2E8D4}">
      <dgm:prSet/>
      <dgm:spPr/>
      <dgm:t>
        <a:bodyPr/>
        <a:lstStyle/>
        <a:p>
          <a:endParaRPr lang="zh-CN" altLang="en-US"/>
        </a:p>
      </dgm:t>
    </dgm:pt>
    <dgm:pt modelId="{3D253695-8B48-40C3-8C31-8840453DE9CA}" type="sibTrans" cxnId="{A71E4B2B-D3EF-41BD-8EFD-8E4895A2E8D4}">
      <dgm:prSet/>
      <dgm:spPr/>
      <dgm:t>
        <a:bodyPr/>
        <a:lstStyle/>
        <a:p>
          <a:endParaRPr lang="zh-CN" altLang="en-US"/>
        </a:p>
      </dgm:t>
    </dgm:pt>
    <dgm:pt modelId="{78383202-35D6-4759-92F3-9EEB08F0FC64}" type="pres">
      <dgm:prSet presAssocID="{ADEE6C21-E599-4B3B-B0D7-5EA28C25BB03}" presName="hierChild1" presStyleCnt="0">
        <dgm:presLayoutVars>
          <dgm:orgChart val="1"/>
          <dgm:chPref val="1"/>
          <dgm:dir/>
          <dgm:animOne val="branch"/>
          <dgm:animLvl val="lvl"/>
          <dgm:resizeHandles/>
        </dgm:presLayoutVars>
      </dgm:prSet>
      <dgm:spPr/>
      <dgm:t>
        <a:bodyPr/>
        <a:lstStyle/>
        <a:p>
          <a:endParaRPr lang="zh-CN" altLang="en-US"/>
        </a:p>
      </dgm:t>
    </dgm:pt>
    <dgm:pt modelId="{0CA69D9B-A850-42AF-8348-8664F200D79E}" type="pres">
      <dgm:prSet presAssocID="{C8204114-0D5D-44E3-ACE9-895CF5681BDB}" presName="hierRoot1" presStyleCnt="0">
        <dgm:presLayoutVars>
          <dgm:hierBranch val="init"/>
        </dgm:presLayoutVars>
      </dgm:prSet>
      <dgm:spPr/>
    </dgm:pt>
    <dgm:pt modelId="{2C601F80-2BC4-4DD1-A3ED-D2050974B8A8}" type="pres">
      <dgm:prSet presAssocID="{C8204114-0D5D-44E3-ACE9-895CF5681BDB}" presName="rootComposite1" presStyleCnt="0"/>
      <dgm:spPr/>
    </dgm:pt>
    <dgm:pt modelId="{0E06041B-66B0-482F-A6F6-41F37A3604F2}" type="pres">
      <dgm:prSet presAssocID="{C8204114-0D5D-44E3-ACE9-895CF5681BDB}" presName="rootText1" presStyleLbl="node0" presStyleIdx="0" presStyleCnt="1" custScaleX="152366" custLinFactNeighborX="-13092">
        <dgm:presLayoutVars>
          <dgm:chPref val="3"/>
        </dgm:presLayoutVars>
      </dgm:prSet>
      <dgm:spPr/>
      <dgm:t>
        <a:bodyPr/>
        <a:lstStyle/>
        <a:p>
          <a:endParaRPr lang="zh-CN" altLang="en-US"/>
        </a:p>
      </dgm:t>
    </dgm:pt>
    <dgm:pt modelId="{38D115A0-01D0-4A28-8EFF-43E63E48EBF5}" type="pres">
      <dgm:prSet presAssocID="{C8204114-0D5D-44E3-ACE9-895CF5681BDB}" presName="rootConnector1" presStyleLbl="node1" presStyleIdx="0" presStyleCnt="0"/>
      <dgm:spPr/>
      <dgm:t>
        <a:bodyPr/>
        <a:lstStyle/>
        <a:p>
          <a:endParaRPr lang="zh-CN" altLang="en-US"/>
        </a:p>
      </dgm:t>
    </dgm:pt>
    <dgm:pt modelId="{374C778C-17FC-4464-A3E6-2372C43F2AF8}" type="pres">
      <dgm:prSet presAssocID="{C8204114-0D5D-44E3-ACE9-895CF5681BDB}" presName="hierChild2" presStyleCnt="0"/>
      <dgm:spPr/>
    </dgm:pt>
    <dgm:pt modelId="{723C0946-9B48-4C03-8171-835DB7315698}" type="pres">
      <dgm:prSet presAssocID="{80BAE69A-CD0E-401F-93A4-7F91B0DB044F}" presName="Name64" presStyleLbl="parChTrans1D2" presStyleIdx="0" presStyleCnt="7"/>
      <dgm:spPr/>
      <dgm:t>
        <a:bodyPr/>
        <a:lstStyle/>
        <a:p>
          <a:endParaRPr lang="zh-CN" altLang="en-US"/>
        </a:p>
      </dgm:t>
    </dgm:pt>
    <dgm:pt modelId="{0CF7860B-EEFE-4E37-B554-30231060A1B4}" type="pres">
      <dgm:prSet presAssocID="{3870C352-1D5E-45B5-80A8-E40B6FC0CC2C}" presName="hierRoot2" presStyleCnt="0">
        <dgm:presLayoutVars>
          <dgm:hierBranch val="init"/>
        </dgm:presLayoutVars>
      </dgm:prSet>
      <dgm:spPr/>
    </dgm:pt>
    <dgm:pt modelId="{9E85BE45-F875-4062-BE56-0E7BC39D7DF3}" type="pres">
      <dgm:prSet presAssocID="{3870C352-1D5E-45B5-80A8-E40B6FC0CC2C}" presName="rootComposite" presStyleCnt="0"/>
      <dgm:spPr/>
    </dgm:pt>
    <dgm:pt modelId="{F0EC256F-E41E-4457-B350-205DDDA1AB54}" type="pres">
      <dgm:prSet presAssocID="{3870C352-1D5E-45B5-80A8-E40B6FC0CC2C}" presName="rootText" presStyleLbl="node2" presStyleIdx="0" presStyleCnt="7" custScaleX="242203">
        <dgm:presLayoutVars>
          <dgm:chPref val="3"/>
        </dgm:presLayoutVars>
      </dgm:prSet>
      <dgm:spPr/>
      <dgm:t>
        <a:bodyPr/>
        <a:lstStyle/>
        <a:p>
          <a:endParaRPr lang="zh-CN" altLang="en-US"/>
        </a:p>
      </dgm:t>
    </dgm:pt>
    <dgm:pt modelId="{E7A112A7-E011-4748-8035-088B08AF820C}" type="pres">
      <dgm:prSet presAssocID="{3870C352-1D5E-45B5-80A8-E40B6FC0CC2C}" presName="rootConnector" presStyleLbl="node2" presStyleIdx="0" presStyleCnt="7"/>
      <dgm:spPr/>
      <dgm:t>
        <a:bodyPr/>
        <a:lstStyle/>
        <a:p>
          <a:endParaRPr lang="zh-CN" altLang="en-US"/>
        </a:p>
      </dgm:t>
    </dgm:pt>
    <dgm:pt modelId="{2967E4A6-EE0F-45C2-9669-89C5D3FA1F51}" type="pres">
      <dgm:prSet presAssocID="{3870C352-1D5E-45B5-80A8-E40B6FC0CC2C}" presName="hierChild4" presStyleCnt="0"/>
      <dgm:spPr/>
    </dgm:pt>
    <dgm:pt modelId="{7BE439A9-5C3F-4539-9889-856A3F046817}" type="pres">
      <dgm:prSet presAssocID="{3870C352-1D5E-45B5-80A8-E40B6FC0CC2C}" presName="hierChild5" presStyleCnt="0"/>
      <dgm:spPr/>
    </dgm:pt>
    <dgm:pt modelId="{B30A802C-961A-4678-8B7A-D75FA70F4904}" type="pres">
      <dgm:prSet presAssocID="{FDC36009-BBBE-4016-8636-234C57AE4470}" presName="Name64" presStyleLbl="parChTrans1D2" presStyleIdx="1" presStyleCnt="7"/>
      <dgm:spPr/>
      <dgm:t>
        <a:bodyPr/>
        <a:lstStyle/>
        <a:p>
          <a:endParaRPr lang="zh-CN" altLang="en-US"/>
        </a:p>
      </dgm:t>
    </dgm:pt>
    <dgm:pt modelId="{3FE64066-2995-48E4-A235-FF50E99DA7AC}" type="pres">
      <dgm:prSet presAssocID="{A772AC2C-0AE7-40F3-98A9-4CA3DA108565}" presName="hierRoot2" presStyleCnt="0">
        <dgm:presLayoutVars>
          <dgm:hierBranch val="init"/>
        </dgm:presLayoutVars>
      </dgm:prSet>
      <dgm:spPr/>
    </dgm:pt>
    <dgm:pt modelId="{8F1ECFC4-C02E-4EA5-9A89-06C869CF319D}" type="pres">
      <dgm:prSet presAssocID="{A772AC2C-0AE7-40F3-98A9-4CA3DA108565}" presName="rootComposite" presStyleCnt="0"/>
      <dgm:spPr/>
    </dgm:pt>
    <dgm:pt modelId="{5665CD99-22F0-4ED3-9D2F-511B85758A5B}" type="pres">
      <dgm:prSet presAssocID="{A772AC2C-0AE7-40F3-98A9-4CA3DA108565}" presName="rootText" presStyleLbl="node2" presStyleIdx="1" presStyleCnt="7" custScaleX="242203">
        <dgm:presLayoutVars>
          <dgm:chPref val="3"/>
        </dgm:presLayoutVars>
      </dgm:prSet>
      <dgm:spPr/>
      <dgm:t>
        <a:bodyPr/>
        <a:lstStyle/>
        <a:p>
          <a:endParaRPr lang="zh-CN" altLang="en-US"/>
        </a:p>
      </dgm:t>
    </dgm:pt>
    <dgm:pt modelId="{3616753E-96D0-4C4B-ACFD-EB79881E0190}" type="pres">
      <dgm:prSet presAssocID="{A772AC2C-0AE7-40F3-98A9-4CA3DA108565}" presName="rootConnector" presStyleLbl="node2" presStyleIdx="1" presStyleCnt="7"/>
      <dgm:spPr/>
      <dgm:t>
        <a:bodyPr/>
        <a:lstStyle/>
        <a:p>
          <a:endParaRPr lang="zh-CN" altLang="en-US"/>
        </a:p>
      </dgm:t>
    </dgm:pt>
    <dgm:pt modelId="{9727C002-9C9D-4C7B-9DFC-0C48B715BFE8}" type="pres">
      <dgm:prSet presAssocID="{A772AC2C-0AE7-40F3-98A9-4CA3DA108565}" presName="hierChild4" presStyleCnt="0"/>
      <dgm:spPr/>
    </dgm:pt>
    <dgm:pt modelId="{70B8D245-40D5-458C-8375-F041A535473E}" type="pres">
      <dgm:prSet presAssocID="{A772AC2C-0AE7-40F3-98A9-4CA3DA108565}" presName="hierChild5" presStyleCnt="0"/>
      <dgm:spPr/>
    </dgm:pt>
    <dgm:pt modelId="{15E575C1-0148-43B7-A59C-07C988E94FCE}" type="pres">
      <dgm:prSet presAssocID="{AB2F1C64-4702-4D6D-A9D2-E7D6AB53E76C}" presName="Name64" presStyleLbl="parChTrans1D2" presStyleIdx="2" presStyleCnt="7"/>
      <dgm:spPr/>
      <dgm:t>
        <a:bodyPr/>
        <a:lstStyle/>
        <a:p>
          <a:endParaRPr lang="zh-CN" altLang="en-US"/>
        </a:p>
      </dgm:t>
    </dgm:pt>
    <dgm:pt modelId="{BB981212-F757-4B52-8584-879363A3ACE6}" type="pres">
      <dgm:prSet presAssocID="{27AB4CBA-6A2B-40B9-A55C-9F21425E0047}" presName="hierRoot2" presStyleCnt="0">
        <dgm:presLayoutVars>
          <dgm:hierBranch val="init"/>
        </dgm:presLayoutVars>
      </dgm:prSet>
      <dgm:spPr/>
    </dgm:pt>
    <dgm:pt modelId="{FF7B87CF-4C72-40E4-9FF7-B00CC20D4246}" type="pres">
      <dgm:prSet presAssocID="{27AB4CBA-6A2B-40B9-A55C-9F21425E0047}" presName="rootComposite" presStyleCnt="0"/>
      <dgm:spPr/>
    </dgm:pt>
    <dgm:pt modelId="{F30D591A-B0DA-497D-B695-8B1BD46E308B}" type="pres">
      <dgm:prSet presAssocID="{27AB4CBA-6A2B-40B9-A55C-9F21425E0047}" presName="rootText" presStyleLbl="node2" presStyleIdx="2" presStyleCnt="7" custScaleX="242203">
        <dgm:presLayoutVars>
          <dgm:chPref val="3"/>
        </dgm:presLayoutVars>
      </dgm:prSet>
      <dgm:spPr/>
      <dgm:t>
        <a:bodyPr/>
        <a:lstStyle/>
        <a:p>
          <a:endParaRPr lang="zh-CN" altLang="en-US"/>
        </a:p>
      </dgm:t>
    </dgm:pt>
    <dgm:pt modelId="{014C1E95-5750-4218-A79F-D5DB83CE1EA3}" type="pres">
      <dgm:prSet presAssocID="{27AB4CBA-6A2B-40B9-A55C-9F21425E0047}" presName="rootConnector" presStyleLbl="node2" presStyleIdx="2" presStyleCnt="7"/>
      <dgm:spPr/>
      <dgm:t>
        <a:bodyPr/>
        <a:lstStyle/>
        <a:p>
          <a:endParaRPr lang="zh-CN" altLang="en-US"/>
        </a:p>
      </dgm:t>
    </dgm:pt>
    <dgm:pt modelId="{55842DA6-4B66-4589-A415-3F3B5D0A185C}" type="pres">
      <dgm:prSet presAssocID="{27AB4CBA-6A2B-40B9-A55C-9F21425E0047}" presName="hierChild4" presStyleCnt="0"/>
      <dgm:spPr/>
    </dgm:pt>
    <dgm:pt modelId="{9837BD85-1CAF-405C-AA8F-C2843BCC94D9}" type="pres">
      <dgm:prSet presAssocID="{27AB4CBA-6A2B-40B9-A55C-9F21425E0047}" presName="hierChild5" presStyleCnt="0"/>
      <dgm:spPr/>
    </dgm:pt>
    <dgm:pt modelId="{14B668A5-86CD-466B-9D68-5A3D8FDCCE24}" type="pres">
      <dgm:prSet presAssocID="{A22A5281-1F70-4060-8CB6-84A66986B877}" presName="Name64" presStyleLbl="parChTrans1D2" presStyleIdx="3" presStyleCnt="7"/>
      <dgm:spPr/>
      <dgm:t>
        <a:bodyPr/>
        <a:lstStyle/>
        <a:p>
          <a:endParaRPr lang="zh-CN" altLang="en-US"/>
        </a:p>
      </dgm:t>
    </dgm:pt>
    <dgm:pt modelId="{BC3C4446-3B6D-48B8-9144-1608ADD38809}" type="pres">
      <dgm:prSet presAssocID="{ED10D675-46D8-42FC-BAB2-145FDA50C773}" presName="hierRoot2" presStyleCnt="0">
        <dgm:presLayoutVars>
          <dgm:hierBranch val="init"/>
        </dgm:presLayoutVars>
      </dgm:prSet>
      <dgm:spPr/>
    </dgm:pt>
    <dgm:pt modelId="{8FB615AB-1777-489F-AD21-B1FA2EAB1C92}" type="pres">
      <dgm:prSet presAssocID="{ED10D675-46D8-42FC-BAB2-145FDA50C773}" presName="rootComposite" presStyleCnt="0"/>
      <dgm:spPr/>
    </dgm:pt>
    <dgm:pt modelId="{386FFF06-B53B-4B24-9338-CA1D7505BCE7}" type="pres">
      <dgm:prSet presAssocID="{ED10D675-46D8-42FC-BAB2-145FDA50C773}" presName="rootText" presStyleLbl="node2" presStyleIdx="3" presStyleCnt="7" custScaleX="242203">
        <dgm:presLayoutVars>
          <dgm:chPref val="3"/>
        </dgm:presLayoutVars>
      </dgm:prSet>
      <dgm:spPr/>
      <dgm:t>
        <a:bodyPr/>
        <a:lstStyle/>
        <a:p>
          <a:endParaRPr lang="zh-CN" altLang="en-US"/>
        </a:p>
      </dgm:t>
    </dgm:pt>
    <dgm:pt modelId="{42E496E1-3E2E-43FA-9D19-5DB028C25231}" type="pres">
      <dgm:prSet presAssocID="{ED10D675-46D8-42FC-BAB2-145FDA50C773}" presName="rootConnector" presStyleLbl="node2" presStyleIdx="3" presStyleCnt="7"/>
      <dgm:spPr/>
      <dgm:t>
        <a:bodyPr/>
        <a:lstStyle/>
        <a:p>
          <a:endParaRPr lang="zh-CN" altLang="en-US"/>
        </a:p>
      </dgm:t>
    </dgm:pt>
    <dgm:pt modelId="{0C4F2717-4804-4FBF-8CDD-C2A7398E36E1}" type="pres">
      <dgm:prSet presAssocID="{ED10D675-46D8-42FC-BAB2-145FDA50C773}" presName="hierChild4" presStyleCnt="0"/>
      <dgm:spPr/>
    </dgm:pt>
    <dgm:pt modelId="{C1F22501-0B94-416B-AEB6-AEB4D51895D7}" type="pres">
      <dgm:prSet presAssocID="{ED10D675-46D8-42FC-BAB2-145FDA50C773}" presName="hierChild5" presStyleCnt="0"/>
      <dgm:spPr/>
    </dgm:pt>
    <dgm:pt modelId="{BC3C3817-97EB-40DB-859E-8E81D67CA576}" type="pres">
      <dgm:prSet presAssocID="{4DE3C811-5179-4479-B0F1-797A150F2089}" presName="Name64" presStyleLbl="parChTrans1D2" presStyleIdx="4" presStyleCnt="7"/>
      <dgm:spPr/>
      <dgm:t>
        <a:bodyPr/>
        <a:lstStyle/>
        <a:p>
          <a:endParaRPr lang="zh-CN" altLang="en-US"/>
        </a:p>
      </dgm:t>
    </dgm:pt>
    <dgm:pt modelId="{A612AAAE-4EB6-49FD-98F5-7DDC9D265A0E}" type="pres">
      <dgm:prSet presAssocID="{A52E6EC6-A17A-4EF1-B326-3BA244F736AA}" presName="hierRoot2" presStyleCnt="0">
        <dgm:presLayoutVars>
          <dgm:hierBranch val="init"/>
        </dgm:presLayoutVars>
      </dgm:prSet>
      <dgm:spPr/>
    </dgm:pt>
    <dgm:pt modelId="{0E0AB1AA-BA21-4C54-A886-36C958CA054A}" type="pres">
      <dgm:prSet presAssocID="{A52E6EC6-A17A-4EF1-B326-3BA244F736AA}" presName="rootComposite" presStyleCnt="0"/>
      <dgm:spPr/>
    </dgm:pt>
    <dgm:pt modelId="{8252391D-B36E-4F6A-A3E4-DEAFB3FCB0BD}" type="pres">
      <dgm:prSet presAssocID="{A52E6EC6-A17A-4EF1-B326-3BA244F736AA}" presName="rootText" presStyleLbl="node2" presStyleIdx="4" presStyleCnt="7" custScaleX="242203">
        <dgm:presLayoutVars>
          <dgm:chPref val="3"/>
        </dgm:presLayoutVars>
      </dgm:prSet>
      <dgm:spPr/>
      <dgm:t>
        <a:bodyPr/>
        <a:lstStyle/>
        <a:p>
          <a:endParaRPr lang="zh-CN" altLang="en-US"/>
        </a:p>
      </dgm:t>
    </dgm:pt>
    <dgm:pt modelId="{7840566B-5087-4711-989A-30B8FCB68E2F}" type="pres">
      <dgm:prSet presAssocID="{A52E6EC6-A17A-4EF1-B326-3BA244F736AA}" presName="rootConnector" presStyleLbl="node2" presStyleIdx="4" presStyleCnt="7"/>
      <dgm:spPr/>
      <dgm:t>
        <a:bodyPr/>
        <a:lstStyle/>
        <a:p>
          <a:endParaRPr lang="zh-CN" altLang="en-US"/>
        </a:p>
      </dgm:t>
    </dgm:pt>
    <dgm:pt modelId="{740353C7-AA52-4422-8135-B459D7FE7CF3}" type="pres">
      <dgm:prSet presAssocID="{A52E6EC6-A17A-4EF1-B326-3BA244F736AA}" presName="hierChild4" presStyleCnt="0"/>
      <dgm:spPr/>
    </dgm:pt>
    <dgm:pt modelId="{C0B70C0E-48A5-42B5-8F52-DEE1EA042803}" type="pres">
      <dgm:prSet presAssocID="{A52E6EC6-A17A-4EF1-B326-3BA244F736AA}" presName="hierChild5" presStyleCnt="0"/>
      <dgm:spPr/>
    </dgm:pt>
    <dgm:pt modelId="{43DF0568-BA80-4966-848C-39785C0DF9C5}" type="pres">
      <dgm:prSet presAssocID="{95A06F26-6456-41E4-833C-DBA86CDB3EBC}" presName="Name64" presStyleLbl="parChTrans1D2" presStyleIdx="5" presStyleCnt="7"/>
      <dgm:spPr/>
      <dgm:t>
        <a:bodyPr/>
        <a:lstStyle/>
        <a:p>
          <a:endParaRPr lang="zh-CN" altLang="en-US"/>
        </a:p>
      </dgm:t>
    </dgm:pt>
    <dgm:pt modelId="{4BC6BA1C-94A9-40B0-8669-06D2C113CA4F}" type="pres">
      <dgm:prSet presAssocID="{9E19A032-27C5-4248-838F-55FF768F16CC}" presName="hierRoot2" presStyleCnt="0">
        <dgm:presLayoutVars>
          <dgm:hierBranch val="init"/>
        </dgm:presLayoutVars>
      </dgm:prSet>
      <dgm:spPr/>
    </dgm:pt>
    <dgm:pt modelId="{E7F11A2E-1EA2-4FB0-A958-DAEB923A8956}" type="pres">
      <dgm:prSet presAssocID="{9E19A032-27C5-4248-838F-55FF768F16CC}" presName="rootComposite" presStyleCnt="0"/>
      <dgm:spPr/>
    </dgm:pt>
    <dgm:pt modelId="{96702374-4FB5-44F3-9559-212C7126F783}" type="pres">
      <dgm:prSet presAssocID="{9E19A032-27C5-4248-838F-55FF768F16CC}" presName="rootText" presStyleLbl="node2" presStyleIdx="5" presStyleCnt="7" custScaleX="242203">
        <dgm:presLayoutVars>
          <dgm:chPref val="3"/>
        </dgm:presLayoutVars>
      </dgm:prSet>
      <dgm:spPr/>
      <dgm:t>
        <a:bodyPr/>
        <a:lstStyle/>
        <a:p>
          <a:endParaRPr lang="zh-CN" altLang="en-US"/>
        </a:p>
      </dgm:t>
    </dgm:pt>
    <dgm:pt modelId="{584556DE-6661-4985-A28C-D561A87363F9}" type="pres">
      <dgm:prSet presAssocID="{9E19A032-27C5-4248-838F-55FF768F16CC}" presName="rootConnector" presStyleLbl="node2" presStyleIdx="5" presStyleCnt="7"/>
      <dgm:spPr/>
      <dgm:t>
        <a:bodyPr/>
        <a:lstStyle/>
        <a:p>
          <a:endParaRPr lang="zh-CN" altLang="en-US"/>
        </a:p>
      </dgm:t>
    </dgm:pt>
    <dgm:pt modelId="{4DE72A91-C0EA-4F63-957D-07D9E06B16B3}" type="pres">
      <dgm:prSet presAssocID="{9E19A032-27C5-4248-838F-55FF768F16CC}" presName="hierChild4" presStyleCnt="0"/>
      <dgm:spPr/>
    </dgm:pt>
    <dgm:pt modelId="{29CDA8F3-5AC1-4321-A3A5-8DCB4EBBC551}" type="pres">
      <dgm:prSet presAssocID="{9E19A032-27C5-4248-838F-55FF768F16CC}" presName="hierChild5" presStyleCnt="0"/>
      <dgm:spPr/>
    </dgm:pt>
    <dgm:pt modelId="{01C2A4A4-E5F1-4C40-B4F7-791ACCE2EF9A}" type="pres">
      <dgm:prSet presAssocID="{C6D7B82B-22A4-4423-98E7-E928DB3EA502}" presName="Name64" presStyleLbl="parChTrans1D2" presStyleIdx="6" presStyleCnt="7"/>
      <dgm:spPr/>
      <dgm:t>
        <a:bodyPr/>
        <a:lstStyle/>
        <a:p>
          <a:endParaRPr lang="zh-CN" altLang="en-US"/>
        </a:p>
      </dgm:t>
    </dgm:pt>
    <dgm:pt modelId="{BAB21643-7316-4C28-A442-E1AE34380FEE}" type="pres">
      <dgm:prSet presAssocID="{2D1FFACC-E4DE-4CF9-9579-1518D36A5B29}" presName="hierRoot2" presStyleCnt="0">
        <dgm:presLayoutVars>
          <dgm:hierBranch val="init"/>
        </dgm:presLayoutVars>
      </dgm:prSet>
      <dgm:spPr/>
    </dgm:pt>
    <dgm:pt modelId="{7AD8CC2C-DC76-48F3-93CD-208DEE39A7DF}" type="pres">
      <dgm:prSet presAssocID="{2D1FFACC-E4DE-4CF9-9579-1518D36A5B29}" presName="rootComposite" presStyleCnt="0"/>
      <dgm:spPr/>
    </dgm:pt>
    <dgm:pt modelId="{348772BB-7044-4E72-8859-174A67AA3F36}" type="pres">
      <dgm:prSet presAssocID="{2D1FFACC-E4DE-4CF9-9579-1518D36A5B29}" presName="rootText" presStyleLbl="node2" presStyleIdx="6" presStyleCnt="7" custScaleX="242203">
        <dgm:presLayoutVars>
          <dgm:chPref val="3"/>
        </dgm:presLayoutVars>
      </dgm:prSet>
      <dgm:spPr/>
      <dgm:t>
        <a:bodyPr/>
        <a:lstStyle/>
        <a:p>
          <a:endParaRPr lang="zh-CN" altLang="en-US"/>
        </a:p>
      </dgm:t>
    </dgm:pt>
    <dgm:pt modelId="{EE387F9A-D07E-4DAE-84D4-E54DF2F2BDCC}" type="pres">
      <dgm:prSet presAssocID="{2D1FFACC-E4DE-4CF9-9579-1518D36A5B29}" presName="rootConnector" presStyleLbl="node2" presStyleIdx="6" presStyleCnt="7"/>
      <dgm:spPr/>
      <dgm:t>
        <a:bodyPr/>
        <a:lstStyle/>
        <a:p>
          <a:endParaRPr lang="zh-CN" altLang="en-US"/>
        </a:p>
      </dgm:t>
    </dgm:pt>
    <dgm:pt modelId="{77877E70-F716-45CE-B065-0B4EC2987494}" type="pres">
      <dgm:prSet presAssocID="{2D1FFACC-E4DE-4CF9-9579-1518D36A5B29}" presName="hierChild4" presStyleCnt="0"/>
      <dgm:spPr/>
    </dgm:pt>
    <dgm:pt modelId="{8963E1AA-1427-4335-AB5E-CB383D745694}" type="pres">
      <dgm:prSet presAssocID="{2D1FFACC-E4DE-4CF9-9579-1518D36A5B29}" presName="hierChild5" presStyleCnt="0"/>
      <dgm:spPr/>
    </dgm:pt>
    <dgm:pt modelId="{234FB43E-E4A8-42DE-9169-90C4D098ACB7}" type="pres">
      <dgm:prSet presAssocID="{C8204114-0D5D-44E3-ACE9-895CF5681BDB}" presName="hierChild3" presStyleCnt="0"/>
      <dgm:spPr/>
    </dgm:pt>
  </dgm:ptLst>
  <dgm:cxnLst>
    <dgm:cxn modelId="{72ED8814-62FC-46CE-AC61-5F129588383A}" type="presOf" srcId="{A52E6EC6-A17A-4EF1-B326-3BA244F736AA}" destId="{8252391D-B36E-4F6A-A3E4-DEAFB3FCB0BD}" srcOrd="0" destOrd="0" presId="urn:microsoft.com/office/officeart/2009/3/layout/HorizontalOrganizationChart"/>
    <dgm:cxn modelId="{294A762F-6202-4F15-B55B-3E7F0FA7877A}" type="presOf" srcId="{27AB4CBA-6A2B-40B9-A55C-9F21425E0047}" destId="{014C1E95-5750-4218-A79F-D5DB83CE1EA3}" srcOrd="1" destOrd="0" presId="urn:microsoft.com/office/officeart/2009/3/layout/HorizontalOrganizationChart"/>
    <dgm:cxn modelId="{9C18094F-3157-4A30-8233-863F72831C18}" type="presOf" srcId="{2D1FFACC-E4DE-4CF9-9579-1518D36A5B29}" destId="{348772BB-7044-4E72-8859-174A67AA3F36}" srcOrd="0" destOrd="0" presId="urn:microsoft.com/office/officeart/2009/3/layout/HorizontalOrganizationChart"/>
    <dgm:cxn modelId="{6FD0ADB1-ED2F-44DD-8246-FCFFA9E5F479}" type="presOf" srcId="{3870C352-1D5E-45B5-80A8-E40B6FC0CC2C}" destId="{F0EC256F-E41E-4457-B350-205DDDA1AB54}" srcOrd="0" destOrd="0" presId="urn:microsoft.com/office/officeart/2009/3/layout/HorizontalOrganizationChart"/>
    <dgm:cxn modelId="{CC6018F7-96FB-475A-951E-21EE3795C035}" type="presOf" srcId="{C6D7B82B-22A4-4423-98E7-E928DB3EA502}" destId="{01C2A4A4-E5F1-4C40-B4F7-791ACCE2EF9A}" srcOrd="0" destOrd="0" presId="urn:microsoft.com/office/officeart/2009/3/layout/HorizontalOrganizationChart"/>
    <dgm:cxn modelId="{717ECE29-7E63-4101-931E-3740803067D0}" type="presOf" srcId="{9E19A032-27C5-4248-838F-55FF768F16CC}" destId="{96702374-4FB5-44F3-9559-212C7126F783}" srcOrd="0" destOrd="0" presId="urn:microsoft.com/office/officeart/2009/3/layout/HorizontalOrganizationChart"/>
    <dgm:cxn modelId="{56066EC0-98BB-46C1-869C-46875E091B0C}" type="presOf" srcId="{ED10D675-46D8-42FC-BAB2-145FDA50C773}" destId="{42E496E1-3E2E-43FA-9D19-5DB028C25231}" srcOrd="1" destOrd="0" presId="urn:microsoft.com/office/officeart/2009/3/layout/HorizontalOrganizationChart"/>
    <dgm:cxn modelId="{C9F076B8-E2B8-44F5-8DB8-B809322C3215}" type="presOf" srcId="{C8204114-0D5D-44E3-ACE9-895CF5681BDB}" destId="{38D115A0-01D0-4A28-8EFF-43E63E48EBF5}" srcOrd="1" destOrd="0" presId="urn:microsoft.com/office/officeart/2009/3/layout/HorizontalOrganizationChart"/>
    <dgm:cxn modelId="{2DBEFAE5-07FB-4124-8F24-3E08FEF0954E}" srcId="{C8204114-0D5D-44E3-ACE9-895CF5681BDB}" destId="{27AB4CBA-6A2B-40B9-A55C-9F21425E0047}" srcOrd="2" destOrd="0" parTransId="{AB2F1C64-4702-4D6D-A9D2-E7D6AB53E76C}" sibTransId="{99EB12B6-989D-4EB7-AD76-5701DC2A9FAF}"/>
    <dgm:cxn modelId="{08FEB8BB-B410-40A8-AC63-D2E7238DEA4A}" srcId="{C8204114-0D5D-44E3-ACE9-895CF5681BDB}" destId="{A772AC2C-0AE7-40F3-98A9-4CA3DA108565}" srcOrd="1" destOrd="0" parTransId="{FDC36009-BBBE-4016-8636-234C57AE4470}" sibTransId="{F2116200-2BD5-403C-A307-6FCB54CA8DAD}"/>
    <dgm:cxn modelId="{FF03A4CE-C354-41AB-AFC9-2C53CA570967}" type="presOf" srcId="{FDC36009-BBBE-4016-8636-234C57AE4470}" destId="{B30A802C-961A-4678-8B7A-D75FA70F4904}" srcOrd="0" destOrd="0" presId="urn:microsoft.com/office/officeart/2009/3/layout/HorizontalOrganizationChart"/>
    <dgm:cxn modelId="{CCFFD5AF-EC7F-430B-844E-CC04408797F5}" type="presOf" srcId="{ED10D675-46D8-42FC-BAB2-145FDA50C773}" destId="{386FFF06-B53B-4B24-9338-CA1D7505BCE7}" srcOrd="0" destOrd="0" presId="urn:microsoft.com/office/officeart/2009/3/layout/HorizontalOrganizationChart"/>
    <dgm:cxn modelId="{A35B4D90-70AF-40CA-9C2E-B85CC2877CB4}" srcId="{C8204114-0D5D-44E3-ACE9-895CF5681BDB}" destId="{9E19A032-27C5-4248-838F-55FF768F16CC}" srcOrd="5" destOrd="0" parTransId="{95A06F26-6456-41E4-833C-DBA86CDB3EBC}" sibTransId="{7D46DBC7-51DC-48C9-B062-735277CAF2D2}"/>
    <dgm:cxn modelId="{82FBBB7A-C6F5-442E-84FD-F34192D41158}" type="presOf" srcId="{A772AC2C-0AE7-40F3-98A9-4CA3DA108565}" destId="{5665CD99-22F0-4ED3-9D2F-511B85758A5B}" srcOrd="0" destOrd="0" presId="urn:microsoft.com/office/officeart/2009/3/layout/HorizontalOrganizationChart"/>
    <dgm:cxn modelId="{D15EACEB-C72E-4304-9C22-53C8148964C3}" type="presOf" srcId="{ADEE6C21-E599-4B3B-B0D7-5EA28C25BB03}" destId="{78383202-35D6-4759-92F3-9EEB08F0FC64}" srcOrd="0" destOrd="0" presId="urn:microsoft.com/office/officeart/2009/3/layout/HorizontalOrganizationChart"/>
    <dgm:cxn modelId="{55F7BE8B-F7DB-4EF8-84C1-8138F15EA5DD}" type="presOf" srcId="{C8204114-0D5D-44E3-ACE9-895CF5681BDB}" destId="{0E06041B-66B0-482F-A6F6-41F37A3604F2}" srcOrd="0" destOrd="0" presId="urn:microsoft.com/office/officeart/2009/3/layout/HorizontalOrganizationChart"/>
    <dgm:cxn modelId="{1C01535C-FF6D-4114-8CFE-6EF7B97DD740}" type="presOf" srcId="{A52E6EC6-A17A-4EF1-B326-3BA244F736AA}" destId="{7840566B-5087-4711-989A-30B8FCB68E2F}" srcOrd="1" destOrd="0" presId="urn:microsoft.com/office/officeart/2009/3/layout/HorizontalOrganizationChart"/>
    <dgm:cxn modelId="{8E7B6E78-5073-460E-A7E6-E5479A3BC1F6}" srcId="{C8204114-0D5D-44E3-ACE9-895CF5681BDB}" destId="{3870C352-1D5E-45B5-80A8-E40B6FC0CC2C}" srcOrd="0" destOrd="0" parTransId="{80BAE69A-CD0E-401F-93A4-7F91B0DB044F}" sibTransId="{54FDBC5E-90A2-434C-A8A2-8D2908C36C88}"/>
    <dgm:cxn modelId="{11A37E99-9B85-4A3E-9AA2-F93B3A2A7EF5}" type="presOf" srcId="{A22A5281-1F70-4060-8CB6-84A66986B877}" destId="{14B668A5-86CD-466B-9D68-5A3D8FDCCE24}" srcOrd="0" destOrd="0" presId="urn:microsoft.com/office/officeart/2009/3/layout/HorizontalOrganizationChart"/>
    <dgm:cxn modelId="{4525D4EC-597D-468A-8AC6-A7E77401D5A3}" type="presOf" srcId="{27AB4CBA-6A2B-40B9-A55C-9F21425E0047}" destId="{F30D591A-B0DA-497D-B695-8B1BD46E308B}" srcOrd="0" destOrd="0" presId="urn:microsoft.com/office/officeart/2009/3/layout/HorizontalOrganizationChart"/>
    <dgm:cxn modelId="{350FF6E6-ECF5-4004-8F09-381D906181EC}" type="presOf" srcId="{A772AC2C-0AE7-40F3-98A9-4CA3DA108565}" destId="{3616753E-96D0-4C4B-ACFD-EB79881E0190}" srcOrd="1" destOrd="0" presId="urn:microsoft.com/office/officeart/2009/3/layout/HorizontalOrganizationChart"/>
    <dgm:cxn modelId="{C1385926-6998-4880-BE09-7AF49896AC72}" srcId="{C8204114-0D5D-44E3-ACE9-895CF5681BDB}" destId="{ED10D675-46D8-42FC-BAB2-145FDA50C773}" srcOrd="3" destOrd="0" parTransId="{A22A5281-1F70-4060-8CB6-84A66986B877}" sibTransId="{2F7DE6CC-BE55-4B1E-B2C7-241ECB94ABAE}"/>
    <dgm:cxn modelId="{A71E4B2B-D3EF-41BD-8EFD-8E4895A2E8D4}" srcId="{C8204114-0D5D-44E3-ACE9-895CF5681BDB}" destId="{2D1FFACC-E4DE-4CF9-9579-1518D36A5B29}" srcOrd="6" destOrd="0" parTransId="{C6D7B82B-22A4-4423-98E7-E928DB3EA502}" sibTransId="{3D253695-8B48-40C3-8C31-8840453DE9CA}"/>
    <dgm:cxn modelId="{98A1B695-E11F-49BD-B7AA-9322AF2CA02A}" type="presOf" srcId="{4DE3C811-5179-4479-B0F1-797A150F2089}" destId="{BC3C3817-97EB-40DB-859E-8E81D67CA576}" srcOrd="0" destOrd="0" presId="urn:microsoft.com/office/officeart/2009/3/layout/HorizontalOrganizationChart"/>
    <dgm:cxn modelId="{F9E0D44B-E0AC-4D4F-8CE3-32116EC7F67D}" srcId="{C8204114-0D5D-44E3-ACE9-895CF5681BDB}" destId="{A52E6EC6-A17A-4EF1-B326-3BA244F736AA}" srcOrd="4" destOrd="0" parTransId="{4DE3C811-5179-4479-B0F1-797A150F2089}" sibTransId="{959AABB4-CD3C-4910-B6B7-0966DD9A1A19}"/>
    <dgm:cxn modelId="{4642D1DB-F052-45FE-89BE-AAF6EBC37AB5}" type="presOf" srcId="{80BAE69A-CD0E-401F-93A4-7F91B0DB044F}" destId="{723C0946-9B48-4C03-8171-835DB7315698}" srcOrd="0" destOrd="0" presId="urn:microsoft.com/office/officeart/2009/3/layout/HorizontalOrganizationChart"/>
    <dgm:cxn modelId="{ECF66BC4-FC10-4889-B754-0055711969D9}" type="presOf" srcId="{9E19A032-27C5-4248-838F-55FF768F16CC}" destId="{584556DE-6661-4985-A28C-D561A87363F9}" srcOrd="1" destOrd="0" presId="urn:microsoft.com/office/officeart/2009/3/layout/HorizontalOrganizationChart"/>
    <dgm:cxn modelId="{FE90681B-FBDE-40AD-9431-EBD14F5E8899}" type="presOf" srcId="{AB2F1C64-4702-4D6D-A9D2-E7D6AB53E76C}" destId="{15E575C1-0148-43B7-A59C-07C988E94FCE}" srcOrd="0" destOrd="0" presId="urn:microsoft.com/office/officeart/2009/3/layout/HorizontalOrganizationChart"/>
    <dgm:cxn modelId="{74DC9098-A72D-420D-93D8-D4368A218440}" type="presOf" srcId="{2D1FFACC-E4DE-4CF9-9579-1518D36A5B29}" destId="{EE387F9A-D07E-4DAE-84D4-E54DF2F2BDCC}" srcOrd="1" destOrd="0" presId="urn:microsoft.com/office/officeart/2009/3/layout/HorizontalOrganizationChart"/>
    <dgm:cxn modelId="{82CAC695-4855-4C60-9BC0-DF309F00F68F}" type="presOf" srcId="{95A06F26-6456-41E4-833C-DBA86CDB3EBC}" destId="{43DF0568-BA80-4966-848C-39785C0DF9C5}" srcOrd="0" destOrd="0" presId="urn:microsoft.com/office/officeart/2009/3/layout/HorizontalOrganizationChart"/>
    <dgm:cxn modelId="{56808B87-50C4-476C-B6CF-288A4F27DE1F}" type="presOf" srcId="{3870C352-1D5E-45B5-80A8-E40B6FC0CC2C}" destId="{E7A112A7-E011-4748-8035-088B08AF820C}" srcOrd="1" destOrd="0" presId="urn:microsoft.com/office/officeart/2009/3/layout/HorizontalOrganizationChart"/>
    <dgm:cxn modelId="{E344BAFF-6E92-47F6-A60B-50F5EF04C2D5}" srcId="{ADEE6C21-E599-4B3B-B0D7-5EA28C25BB03}" destId="{C8204114-0D5D-44E3-ACE9-895CF5681BDB}" srcOrd="0" destOrd="0" parTransId="{470D070D-C79F-4B43-A2E4-93BBBEB3CCB7}" sibTransId="{BE82B513-CD3F-40A1-A439-88CE0A5604E1}"/>
    <dgm:cxn modelId="{732269B6-BB6C-4A21-AAF1-C70E814F911C}" type="presParOf" srcId="{78383202-35D6-4759-92F3-9EEB08F0FC64}" destId="{0CA69D9B-A850-42AF-8348-8664F200D79E}" srcOrd="0" destOrd="0" presId="urn:microsoft.com/office/officeart/2009/3/layout/HorizontalOrganizationChart"/>
    <dgm:cxn modelId="{C54A20DF-C823-4638-885B-114D4B1E3CCC}" type="presParOf" srcId="{0CA69D9B-A850-42AF-8348-8664F200D79E}" destId="{2C601F80-2BC4-4DD1-A3ED-D2050974B8A8}" srcOrd="0" destOrd="0" presId="urn:microsoft.com/office/officeart/2009/3/layout/HorizontalOrganizationChart"/>
    <dgm:cxn modelId="{561509ED-8255-4F3A-8807-BB3539F8074A}" type="presParOf" srcId="{2C601F80-2BC4-4DD1-A3ED-D2050974B8A8}" destId="{0E06041B-66B0-482F-A6F6-41F37A3604F2}" srcOrd="0" destOrd="0" presId="urn:microsoft.com/office/officeart/2009/3/layout/HorizontalOrganizationChart"/>
    <dgm:cxn modelId="{640B67F4-FE7D-42E2-BEF3-F723149029E5}" type="presParOf" srcId="{2C601F80-2BC4-4DD1-A3ED-D2050974B8A8}" destId="{38D115A0-01D0-4A28-8EFF-43E63E48EBF5}" srcOrd="1" destOrd="0" presId="urn:microsoft.com/office/officeart/2009/3/layout/HorizontalOrganizationChart"/>
    <dgm:cxn modelId="{552399DA-AC6F-402E-864F-8166A7C7AE3A}" type="presParOf" srcId="{0CA69D9B-A850-42AF-8348-8664F200D79E}" destId="{374C778C-17FC-4464-A3E6-2372C43F2AF8}" srcOrd="1" destOrd="0" presId="urn:microsoft.com/office/officeart/2009/3/layout/HorizontalOrganizationChart"/>
    <dgm:cxn modelId="{F8558ACC-8E88-455B-A0E3-488BABE8F501}" type="presParOf" srcId="{374C778C-17FC-4464-A3E6-2372C43F2AF8}" destId="{723C0946-9B48-4C03-8171-835DB7315698}" srcOrd="0" destOrd="0" presId="urn:microsoft.com/office/officeart/2009/3/layout/HorizontalOrganizationChart"/>
    <dgm:cxn modelId="{6382BD23-9A0A-4BFF-8DE0-F3DBCA66FF1E}" type="presParOf" srcId="{374C778C-17FC-4464-A3E6-2372C43F2AF8}" destId="{0CF7860B-EEFE-4E37-B554-30231060A1B4}" srcOrd="1" destOrd="0" presId="urn:microsoft.com/office/officeart/2009/3/layout/HorizontalOrganizationChart"/>
    <dgm:cxn modelId="{359DA124-7FE5-4164-B93B-5A7FA27BFABC}" type="presParOf" srcId="{0CF7860B-EEFE-4E37-B554-30231060A1B4}" destId="{9E85BE45-F875-4062-BE56-0E7BC39D7DF3}" srcOrd="0" destOrd="0" presId="urn:microsoft.com/office/officeart/2009/3/layout/HorizontalOrganizationChart"/>
    <dgm:cxn modelId="{99D4DF5E-D46F-403E-B9D4-A133E2E4DB69}" type="presParOf" srcId="{9E85BE45-F875-4062-BE56-0E7BC39D7DF3}" destId="{F0EC256F-E41E-4457-B350-205DDDA1AB54}" srcOrd="0" destOrd="0" presId="urn:microsoft.com/office/officeart/2009/3/layout/HorizontalOrganizationChart"/>
    <dgm:cxn modelId="{D0622C65-27F3-4811-BBEE-ABE60F00B3A8}" type="presParOf" srcId="{9E85BE45-F875-4062-BE56-0E7BC39D7DF3}" destId="{E7A112A7-E011-4748-8035-088B08AF820C}" srcOrd="1" destOrd="0" presId="urn:microsoft.com/office/officeart/2009/3/layout/HorizontalOrganizationChart"/>
    <dgm:cxn modelId="{4D0C5F02-AF34-4635-8E36-C4F6AC235242}" type="presParOf" srcId="{0CF7860B-EEFE-4E37-B554-30231060A1B4}" destId="{2967E4A6-EE0F-45C2-9669-89C5D3FA1F51}" srcOrd="1" destOrd="0" presId="urn:microsoft.com/office/officeart/2009/3/layout/HorizontalOrganizationChart"/>
    <dgm:cxn modelId="{ABC09EDD-5449-4B14-9ACF-43583E38FEA9}" type="presParOf" srcId="{0CF7860B-EEFE-4E37-B554-30231060A1B4}" destId="{7BE439A9-5C3F-4539-9889-856A3F046817}" srcOrd="2" destOrd="0" presId="urn:microsoft.com/office/officeart/2009/3/layout/HorizontalOrganizationChart"/>
    <dgm:cxn modelId="{17410C6C-E97C-4417-85A5-A735DBEA7E76}" type="presParOf" srcId="{374C778C-17FC-4464-A3E6-2372C43F2AF8}" destId="{B30A802C-961A-4678-8B7A-D75FA70F4904}" srcOrd="2" destOrd="0" presId="urn:microsoft.com/office/officeart/2009/3/layout/HorizontalOrganizationChart"/>
    <dgm:cxn modelId="{34831615-D7F7-4E80-ABB1-AE3DE8A97228}" type="presParOf" srcId="{374C778C-17FC-4464-A3E6-2372C43F2AF8}" destId="{3FE64066-2995-48E4-A235-FF50E99DA7AC}" srcOrd="3" destOrd="0" presId="urn:microsoft.com/office/officeart/2009/3/layout/HorizontalOrganizationChart"/>
    <dgm:cxn modelId="{6B0BB435-6182-4E86-A77E-A38570C7DADB}" type="presParOf" srcId="{3FE64066-2995-48E4-A235-FF50E99DA7AC}" destId="{8F1ECFC4-C02E-4EA5-9A89-06C869CF319D}" srcOrd="0" destOrd="0" presId="urn:microsoft.com/office/officeart/2009/3/layout/HorizontalOrganizationChart"/>
    <dgm:cxn modelId="{2E05D066-6454-4ED2-BDE0-3998B1FD632C}" type="presParOf" srcId="{8F1ECFC4-C02E-4EA5-9A89-06C869CF319D}" destId="{5665CD99-22F0-4ED3-9D2F-511B85758A5B}" srcOrd="0" destOrd="0" presId="urn:microsoft.com/office/officeart/2009/3/layout/HorizontalOrganizationChart"/>
    <dgm:cxn modelId="{BCC7BC16-C0EB-4064-9BF0-DDFD92C019E3}" type="presParOf" srcId="{8F1ECFC4-C02E-4EA5-9A89-06C869CF319D}" destId="{3616753E-96D0-4C4B-ACFD-EB79881E0190}" srcOrd="1" destOrd="0" presId="urn:microsoft.com/office/officeart/2009/3/layout/HorizontalOrganizationChart"/>
    <dgm:cxn modelId="{3EAA50C1-6560-4A15-B368-21C93D2D7BCC}" type="presParOf" srcId="{3FE64066-2995-48E4-A235-FF50E99DA7AC}" destId="{9727C002-9C9D-4C7B-9DFC-0C48B715BFE8}" srcOrd="1" destOrd="0" presId="urn:microsoft.com/office/officeart/2009/3/layout/HorizontalOrganizationChart"/>
    <dgm:cxn modelId="{DA29D2BD-45CB-4845-BBEA-E749FCFA6B27}" type="presParOf" srcId="{3FE64066-2995-48E4-A235-FF50E99DA7AC}" destId="{70B8D245-40D5-458C-8375-F041A535473E}" srcOrd="2" destOrd="0" presId="urn:microsoft.com/office/officeart/2009/3/layout/HorizontalOrganizationChart"/>
    <dgm:cxn modelId="{98DAF11F-B955-402A-A72F-BE17D399037D}" type="presParOf" srcId="{374C778C-17FC-4464-A3E6-2372C43F2AF8}" destId="{15E575C1-0148-43B7-A59C-07C988E94FCE}" srcOrd="4" destOrd="0" presId="urn:microsoft.com/office/officeart/2009/3/layout/HorizontalOrganizationChart"/>
    <dgm:cxn modelId="{D31BE73A-CE24-4F51-A60D-90BC24BDA945}" type="presParOf" srcId="{374C778C-17FC-4464-A3E6-2372C43F2AF8}" destId="{BB981212-F757-4B52-8584-879363A3ACE6}" srcOrd="5" destOrd="0" presId="urn:microsoft.com/office/officeart/2009/3/layout/HorizontalOrganizationChart"/>
    <dgm:cxn modelId="{D44D5E6C-C30A-4804-A8B7-9A76C4020BB7}" type="presParOf" srcId="{BB981212-F757-4B52-8584-879363A3ACE6}" destId="{FF7B87CF-4C72-40E4-9FF7-B00CC20D4246}" srcOrd="0" destOrd="0" presId="urn:microsoft.com/office/officeart/2009/3/layout/HorizontalOrganizationChart"/>
    <dgm:cxn modelId="{5096E7ED-171F-4533-9CBD-632F4131910C}" type="presParOf" srcId="{FF7B87CF-4C72-40E4-9FF7-B00CC20D4246}" destId="{F30D591A-B0DA-497D-B695-8B1BD46E308B}" srcOrd="0" destOrd="0" presId="urn:microsoft.com/office/officeart/2009/3/layout/HorizontalOrganizationChart"/>
    <dgm:cxn modelId="{AA4D484F-6DA9-4863-B611-CC0436EEF94D}" type="presParOf" srcId="{FF7B87CF-4C72-40E4-9FF7-B00CC20D4246}" destId="{014C1E95-5750-4218-A79F-D5DB83CE1EA3}" srcOrd="1" destOrd="0" presId="urn:microsoft.com/office/officeart/2009/3/layout/HorizontalOrganizationChart"/>
    <dgm:cxn modelId="{9D6D7CBF-44F5-4100-8464-C30EFD487103}" type="presParOf" srcId="{BB981212-F757-4B52-8584-879363A3ACE6}" destId="{55842DA6-4B66-4589-A415-3F3B5D0A185C}" srcOrd="1" destOrd="0" presId="urn:microsoft.com/office/officeart/2009/3/layout/HorizontalOrganizationChart"/>
    <dgm:cxn modelId="{62F80E7D-F310-4FF2-B0F3-11C1A95A74CA}" type="presParOf" srcId="{BB981212-F757-4B52-8584-879363A3ACE6}" destId="{9837BD85-1CAF-405C-AA8F-C2843BCC94D9}" srcOrd="2" destOrd="0" presId="urn:microsoft.com/office/officeart/2009/3/layout/HorizontalOrganizationChart"/>
    <dgm:cxn modelId="{D0BD1A2F-2D27-49BE-A002-E907C1E74667}" type="presParOf" srcId="{374C778C-17FC-4464-A3E6-2372C43F2AF8}" destId="{14B668A5-86CD-466B-9D68-5A3D8FDCCE24}" srcOrd="6" destOrd="0" presId="urn:microsoft.com/office/officeart/2009/3/layout/HorizontalOrganizationChart"/>
    <dgm:cxn modelId="{5203C220-2704-4BAB-9B2A-AA419C73AFF5}" type="presParOf" srcId="{374C778C-17FC-4464-A3E6-2372C43F2AF8}" destId="{BC3C4446-3B6D-48B8-9144-1608ADD38809}" srcOrd="7" destOrd="0" presId="urn:microsoft.com/office/officeart/2009/3/layout/HorizontalOrganizationChart"/>
    <dgm:cxn modelId="{B556C95B-491A-4A53-97C9-8DB7F39DE87B}" type="presParOf" srcId="{BC3C4446-3B6D-48B8-9144-1608ADD38809}" destId="{8FB615AB-1777-489F-AD21-B1FA2EAB1C92}" srcOrd="0" destOrd="0" presId="urn:microsoft.com/office/officeart/2009/3/layout/HorizontalOrganizationChart"/>
    <dgm:cxn modelId="{2C1090D1-CD00-4525-8340-66D1028AE8AA}" type="presParOf" srcId="{8FB615AB-1777-489F-AD21-B1FA2EAB1C92}" destId="{386FFF06-B53B-4B24-9338-CA1D7505BCE7}" srcOrd="0" destOrd="0" presId="urn:microsoft.com/office/officeart/2009/3/layout/HorizontalOrganizationChart"/>
    <dgm:cxn modelId="{9DD44993-A537-4092-983C-83F7F3019991}" type="presParOf" srcId="{8FB615AB-1777-489F-AD21-B1FA2EAB1C92}" destId="{42E496E1-3E2E-43FA-9D19-5DB028C25231}" srcOrd="1" destOrd="0" presId="urn:microsoft.com/office/officeart/2009/3/layout/HorizontalOrganizationChart"/>
    <dgm:cxn modelId="{87118C38-D9B0-4590-BC23-9F3D4A1877B9}" type="presParOf" srcId="{BC3C4446-3B6D-48B8-9144-1608ADD38809}" destId="{0C4F2717-4804-4FBF-8CDD-C2A7398E36E1}" srcOrd="1" destOrd="0" presId="urn:microsoft.com/office/officeart/2009/3/layout/HorizontalOrganizationChart"/>
    <dgm:cxn modelId="{C6013645-A3B6-4AA1-9884-5A33D1D2A723}" type="presParOf" srcId="{BC3C4446-3B6D-48B8-9144-1608ADD38809}" destId="{C1F22501-0B94-416B-AEB6-AEB4D51895D7}" srcOrd="2" destOrd="0" presId="urn:microsoft.com/office/officeart/2009/3/layout/HorizontalOrganizationChart"/>
    <dgm:cxn modelId="{9844C386-7742-4C85-8593-3FB5DCE48A8D}" type="presParOf" srcId="{374C778C-17FC-4464-A3E6-2372C43F2AF8}" destId="{BC3C3817-97EB-40DB-859E-8E81D67CA576}" srcOrd="8" destOrd="0" presId="urn:microsoft.com/office/officeart/2009/3/layout/HorizontalOrganizationChart"/>
    <dgm:cxn modelId="{307FB536-78F7-43B8-A4D1-E7EA414A591B}" type="presParOf" srcId="{374C778C-17FC-4464-A3E6-2372C43F2AF8}" destId="{A612AAAE-4EB6-49FD-98F5-7DDC9D265A0E}" srcOrd="9" destOrd="0" presId="urn:microsoft.com/office/officeart/2009/3/layout/HorizontalOrganizationChart"/>
    <dgm:cxn modelId="{4946CFF8-F5ED-4C89-ABF4-F0666EA557C1}" type="presParOf" srcId="{A612AAAE-4EB6-49FD-98F5-7DDC9D265A0E}" destId="{0E0AB1AA-BA21-4C54-A886-36C958CA054A}" srcOrd="0" destOrd="0" presId="urn:microsoft.com/office/officeart/2009/3/layout/HorizontalOrganizationChart"/>
    <dgm:cxn modelId="{52D8F2E5-A698-486C-AAB0-EEEB41DE682C}" type="presParOf" srcId="{0E0AB1AA-BA21-4C54-A886-36C958CA054A}" destId="{8252391D-B36E-4F6A-A3E4-DEAFB3FCB0BD}" srcOrd="0" destOrd="0" presId="urn:microsoft.com/office/officeart/2009/3/layout/HorizontalOrganizationChart"/>
    <dgm:cxn modelId="{67641D3F-E3F1-456C-9D8F-7E9B22544CA2}" type="presParOf" srcId="{0E0AB1AA-BA21-4C54-A886-36C958CA054A}" destId="{7840566B-5087-4711-989A-30B8FCB68E2F}" srcOrd="1" destOrd="0" presId="urn:microsoft.com/office/officeart/2009/3/layout/HorizontalOrganizationChart"/>
    <dgm:cxn modelId="{4FB029C8-05DF-415E-B5D2-BD768AF793B1}" type="presParOf" srcId="{A612AAAE-4EB6-49FD-98F5-7DDC9D265A0E}" destId="{740353C7-AA52-4422-8135-B459D7FE7CF3}" srcOrd="1" destOrd="0" presId="urn:microsoft.com/office/officeart/2009/3/layout/HorizontalOrganizationChart"/>
    <dgm:cxn modelId="{E0E6AB4B-651D-47AB-A771-B4025CE71EA2}" type="presParOf" srcId="{A612AAAE-4EB6-49FD-98F5-7DDC9D265A0E}" destId="{C0B70C0E-48A5-42B5-8F52-DEE1EA042803}" srcOrd="2" destOrd="0" presId="urn:microsoft.com/office/officeart/2009/3/layout/HorizontalOrganizationChart"/>
    <dgm:cxn modelId="{8E7E7C7B-3766-42B8-9E17-648EA59F21F8}" type="presParOf" srcId="{374C778C-17FC-4464-A3E6-2372C43F2AF8}" destId="{43DF0568-BA80-4966-848C-39785C0DF9C5}" srcOrd="10" destOrd="0" presId="urn:microsoft.com/office/officeart/2009/3/layout/HorizontalOrganizationChart"/>
    <dgm:cxn modelId="{4D0469D2-08E1-4BAD-85B5-661A204DD3DB}" type="presParOf" srcId="{374C778C-17FC-4464-A3E6-2372C43F2AF8}" destId="{4BC6BA1C-94A9-40B0-8669-06D2C113CA4F}" srcOrd="11" destOrd="0" presId="urn:microsoft.com/office/officeart/2009/3/layout/HorizontalOrganizationChart"/>
    <dgm:cxn modelId="{9BCBCA55-1F64-43D4-861B-DFE632087B27}" type="presParOf" srcId="{4BC6BA1C-94A9-40B0-8669-06D2C113CA4F}" destId="{E7F11A2E-1EA2-4FB0-A958-DAEB923A8956}" srcOrd="0" destOrd="0" presId="urn:microsoft.com/office/officeart/2009/3/layout/HorizontalOrganizationChart"/>
    <dgm:cxn modelId="{63C84A15-151A-4F42-ADB8-E86F8FD34AEC}" type="presParOf" srcId="{E7F11A2E-1EA2-4FB0-A958-DAEB923A8956}" destId="{96702374-4FB5-44F3-9559-212C7126F783}" srcOrd="0" destOrd="0" presId="urn:microsoft.com/office/officeart/2009/3/layout/HorizontalOrganizationChart"/>
    <dgm:cxn modelId="{4170F978-928F-4953-9F09-181098CDD4DE}" type="presParOf" srcId="{E7F11A2E-1EA2-4FB0-A958-DAEB923A8956}" destId="{584556DE-6661-4985-A28C-D561A87363F9}" srcOrd="1" destOrd="0" presId="urn:microsoft.com/office/officeart/2009/3/layout/HorizontalOrganizationChart"/>
    <dgm:cxn modelId="{F2499837-3484-4889-8C34-436EA4F37F07}" type="presParOf" srcId="{4BC6BA1C-94A9-40B0-8669-06D2C113CA4F}" destId="{4DE72A91-C0EA-4F63-957D-07D9E06B16B3}" srcOrd="1" destOrd="0" presId="urn:microsoft.com/office/officeart/2009/3/layout/HorizontalOrganizationChart"/>
    <dgm:cxn modelId="{E3532C85-5E05-4DC7-86C4-2C3160A7E604}" type="presParOf" srcId="{4BC6BA1C-94A9-40B0-8669-06D2C113CA4F}" destId="{29CDA8F3-5AC1-4321-A3A5-8DCB4EBBC551}" srcOrd="2" destOrd="0" presId="urn:microsoft.com/office/officeart/2009/3/layout/HorizontalOrganizationChart"/>
    <dgm:cxn modelId="{4CFBD6D0-13FB-42B5-A27F-E72D73C3196F}" type="presParOf" srcId="{374C778C-17FC-4464-A3E6-2372C43F2AF8}" destId="{01C2A4A4-E5F1-4C40-B4F7-791ACCE2EF9A}" srcOrd="12" destOrd="0" presId="urn:microsoft.com/office/officeart/2009/3/layout/HorizontalOrganizationChart"/>
    <dgm:cxn modelId="{398B2A2F-6EE3-4D2D-A395-A2EC364FED13}" type="presParOf" srcId="{374C778C-17FC-4464-A3E6-2372C43F2AF8}" destId="{BAB21643-7316-4C28-A442-E1AE34380FEE}" srcOrd="13" destOrd="0" presId="urn:microsoft.com/office/officeart/2009/3/layout/HorizontalOrganizationChart"/>
    <dgm:cxn modelId="{5469FC9D-1F27-4AE9-8C4A-0EA7DFEC225C}" type="presParOf" srcId="{BAB21643-7316-4C28-A442-E1AE34380FEE}" destId="{7AD8CC2C-DC76-48F3-93CD-208DEE39A7DF}" srcOrd="0" destOrd="0" presId="urn:microsoft.com/office/officeart/2009/3/layout/HorizontalOrganizationChart"/>
    <dgm:cxn modelId="{7783FAC1-97DF-41DD-9DD2-884AF0A415C0}" type="presParOf" srcId="{7AD8CC2C-DC76-48F3-93CD-208DEE39A7DF}" destId="{348772BB-7044-4E72-8859-174A67AA3F36}" srcOrd="0" destOrd="0" presId="urn:microsoft.com/office/officeart/2009/3/layout/HorizontalOrganizationChart"/>
    <dgm:cxn modelId="{FE47C714-E8AB-41CB-B4EF-3176F0C2DD10}" type="presParOf" srcId="{7AD8CC2C-DC76-48F3-93CD-208DEE39A7DF}" destId="{EE387F9A-D07E-4DAE-84D4-E54DF2F2BDCC}" srcOrd="1" destOrd="0" presId="urn:microsoft.com/office/officeart/2009/3/layout/HorizontalOrganizationChart"/>
    <dgm:cxn modelId="{B8791DAA-8422-4BF7-8170-E12521B87267}" type="presParOf" srcId="{BAB21643-7316-4C28-A442-E1AE34380FEE}" destId="{77877E70-F716-45CE-B065-0B4EC2987494}" srcOrd="1" destOrd="0" presId="urn:microsoft.com/office/officeart/2009/3/layout/HorizontalOrganizationChart"/>
    <dgm:cxn modelId="{655F5D1F-33F8-4149-8784-5694972A1A2C}" type="presParOf" srcId="{BAB21643-7316-4C28-A442-E1AE34380FEE}" destId="{8963E1AA-1427-4335-AB5E-CB383D745694}" srcOrd="2" destOrd="0" presId="urn:microsoft.com/office/officeart/2009/3/layout/HorizontalOrganizationChart"/>
    <dgm:cxn modelId="{1DE55F0E-15FF-4F74-AF61-D5E1B58E444E}" type="presParOf" srcId="{0CA69D9B-A850-42AF-8348-8664F200D79E}" destId="{234FB43E-E4A8-42DE-9169-90C4D098ACB7}" srcOrd="2" destOrd="0" presId="urn:microsoft.com/office/officeart/2009/3/layout/HorizontalOrganizationChar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1C2A4A4-E5F1-4C40-B4F7-791ACCE2EF9A}">
      <dsp:nvSpPr>
        <dsp:cNvPr id="0" name=""/>
        <dsp:cNvSpPr/>
      </dsp:nvSpPr>
      <dsp:spPr>
        <a:xfrm>
          <a:off x="2578995" y="2736304"/>
          <a:ext cx="340352" cy="2183495"/>
        </a:xfrm>
        <a:custGeom>
          <a:avLst/>
          <a:gdLst/>
          <a:ahLst/>
          <a:cxnLst/>
          <a:rect l="0" t="0" r="0" b="0"/>
          <a:pathLst>
            <a:path>
              <a:moveTo>
                <a:pt x="0" y="0"/>
              </a:moveTo>
              <a:lnTo>
                <a:pt x="171089" y="0"/>
              </a:lnTo>
              <a:lnTo>
                <a:pt x="171089" y="2183495"/>
              </a:lnTo>
              <a:lnTo>
                <a:pt x="340352" y="218349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DF0568-BA80-4966-848C-39785C0DF9C5}">
      <dsp:nvSpPr>
        <dsp:cNvPr id="0" name=""/>
        <dsp:cNvSpPr/>
      </dsp:nvSpPr>
      <dsp:spPr>
        <a:xfrm>
          <a:off x="2578995" y="2736304"/>
          <a:ext cx="340352" cy="1455663"/>
        </a:xfrm>
        <a:custGeom>
          <a:avLst/>
          <a:gdLst/>
          <a:ahLst/>
          <a:cxnLst/>
          <a:rect l="0" t="0" r="0" b="0"/>
          <a:pathLst>
            <a:path>
              <a:moveTo>
                <a:pt x="0" y="0"/>
              </a:moveTo>
              <a:lnTo>
                <a:pt x="171089" y="0"/>
              </a:lnTo>
              <a:lnTo>
                <a:pt x="171089" y="1455663"/>
              </a:lnTo>
              <a:lnTo>
                <a:pt x="340352" y="1455663"/>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3C3817-97EB-40DB-859E-8E81D67CA576}">
      <dsp:nvSpPr>
        <dsp:cNvPr id="0" name=""/>
        <dsp:cNvSpPr/>
      </dsp:nvSpPr>
      <dsp:spPr>
        <a:xfrm>
          <a:off x="2578995" y="2736304"/>
          <a:ext cx="340352" cy="727831"/>
        </a:xfrm>
        <a:custGeom>
          <a:avLst/>
          <a:gdLst/>
          <a:ahLst/>
          <a:cxnLst/>
          <a:rect l="0" t="0" r="0" b="0"/>
          <a:pathLst>
            <a:path>
              <a:moveTo>
                <a:pt x="0" y="0"/>
              </a:moveTo>
              <a:lnTo>
                <a:pt x="171089" y="0"/>
              </a:lnTo>
              <a:lnTo>
                <a:pt x="171089" y="727831"/>
              </a:lnTo>
              <a:lnTo>
                <a:pt x="340352" y="727831"/>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668A5-86CD-466B-9D68-5A3D8FDCCE24}">
      <dsp:nvSpPr>
        <dsp:cNvPr id="0" name=""/>
        <dsp:cNvSpPr/>
      </dsp:nvSpPr>
      <dsp:spPr>
        <a:xfrm>
          <a:off x="2578995" y="2690584"/>
          <a:ext cx="340352" cy="91440"/>
        </a:xfrm>
        <a:custGeom>
          <a:avLst/>
          <a:gdLst/>
          <a:ahLst/>
          <a:cxnLst/>
          <a:rect l="0" t="0" r="0" b="0"/>
          <a:pathLst>
            <a:path>
              <a:moveTo>
                <a:pt x="0" y="45720"/>
              </a:moveTo>
              <a:lnTo>
                <a:pt x="340352" y="4572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E575C1-0148-43B7-A59C-07C988E94FCE}">
      <dsp:nvSpPr>
        <dsp:cNvPr id="0" name=""/>
        <dsp:cNvSpPr/>
      </dsp:nvSpPr>
      <dsp:spPr>
        <a:xfrm>
          <a:off x="2578995" y="2008472"/>
          <a:ext cx="340352" cy="727831"/>
        </a:xfrm>
        <a:custGeom>
          <a:avLst/>
          <a:gdLst/>
          <a:ahLst/>
          <a:cxnLst/>
          <a:rect l="0" t="0" r="0" b="0"/>
          <a:pathLst>
            <a:path>
              <a:moveTo>
                <a:pt x="0" y="727831"/>
              </a:moveTo>
              <a:lnTo>
                <a:pt x="171089" y="727831"/>
              </a:lnTo>
              <a:lnTo>
                <a:pt x="171089" y="0"/>
              </a:lnTo>
              <a:lnTo>
                <a:pt x="34035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0A802C-961A-4678-8B7A-D75FA70F4904}">
      <dsp:nvSpPr>
        <dsp:cNvPr id="0" name=""/>
        <dsp:cNvSpPr/>
      </dsp:nvSpPr>
      <dsp:spPr>
        <a:xfrm>
          <a:off x="2578995" y="1280640"/>
          <a:ext cx="340352" cy="1455663"/>
        </a:xfrm>
        <a:custGeom>
          <a:avLst/>
          <a:gdLst/>
          <a:ahLst/>
          <a:cxnLst/>
          <a:rect l="0" t="0" r="0" b="0"/>
          <a:pathLst>
            <a:path>
              <a:moveTo>
                <a:pt x="0" y="1455663"/>
              </a:moveTo>
              <a:lnTo>
                <a:pt x="171089" y="1455663"/>
              </a:lnTo>
              <a:lnTo>
                <a:pt x="171089" y="0"/>
              </a:lnTo>
              <a:lnTo>
                <a:pt x="34035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3C0946-9B48-4C03-8171-835DB7315698}">
      <dsp:nvSpPr>
        <dsp:cNvPr id="0" name=""/>
        <dsp:cNvSpPr/>
      </dsp:nvSpPr>
      <dsp:spPr>
        <a:xfrm>
          <a:off x="2578995" y="552808"/>
          <a:ext cx="340352" cy="2183495"/>
        </a:xfrm>
        <a:custGeom>
          <a:avLst/>
          <a:gdLst/>
          <a:ahLst/>
          <a:cxnLst/>
          <a:rect l="0" t="0" r="0" b="0"/>
          <a:pathLst>
            <a:path>
              <a:moveTo>
                <a:pt x="0" y="2183495"/>
              </a:moveTo>
              <a:lnTo>
                <a:pt x="171089" y="2183495"/>
              </a:lnTo>
              <a:lnTo>
                <a:pt x="171089" y="0"/>
              </a:lnTo>
              <a:lnTo>
                <a:pt x="34035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06041B-66B0-482F-A6F6-41F37A3604F2}">
      <dsp:nvSpPr>
        <dsp:cNvPr id="0" name=""/>
        <dsp:cNvSpPr/>
      </dsp:nvSpPr>
      <dsp:spPr>
        <a:xfrm>
          <a:off x="0" y="2478177"/>
          <a:ext cx="257899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工程造价</a:t>
          </a:r>
          <a:endParaRPr lang="zh-CN" altLang="en-US" sz="2500" kern="1200" dirty="0"/>
        </a:p>
      </dsp:txBody>
      <dsp:txXfrm>
        <a:off x="0" y="2478177"/>
        <a:ext cx="2578995" cy="516252"/>
      </dsp:txXfrm>
    </dsp:sp>
    <dsp:sp modelId="{F0EC256F-E41E-4457-B350-205DDDA1AB54}">
      <dsp:nvSpPr>
        <dsp:cNvPr id="0" name=""/>
        <dsp:cNvSpPr/>
      </dsp:nvSpPr>
      <dsp:spPr>
        <a:xfrm>
          <a:off x="2919348" y="294682"/>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zh-CN" sz="2500" kern="1200" dirty="0" smtClean="0"/>
            <a:t>人工费（</a:t>
          </a:r>
          <a:r>
            <a:rPr lang="zh-CN" altLang="en-US" sz="2500" kern="1200" dirty="0" smtClean="0"/>
            <a:t>含</a:t>
          </a:r>
          <a:r>
            <a:rPr lang="zh-CN" altLang="zh-CN" sz="2500" kern="1200" dirty="0" smtClean="0"/>
            <a:t>税）</a:t>
          </a:r>
          <a:endParaRPr lang="zh-CN" altLang="en-US" sz="2500" kern="1200" dirty="0"/>
        </a:p>
      </dsp:txBody>
      <dsp:txXfrm>
        <a:off x="2919348" y="294682"/>
        <a:ext cx="4099605" cy="516252"/>
      </dsp:txXfrm>
    </dsp:sp>
    <dsp:sp modelId="{5665CD99-22F0-4ED3-9D2F-511B85758A5B}">
      <dsp:nvSpPr>
        <dsp:cNvPr id="0" name=""/>
        <dsp:cNvSpPr/>
      </dsp:nvSpPr>
      <dsp:spPr>
        <a:xfrm>
          <a:off x="2919348" y="1022514"/>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zh-CN" sz="2500" kern="1200" dirty="0" smtClean="0"/>
            <a:t>材料费（</a:t>
          </a:r>
          <a:r>
            <a:rPr lang="zh-CN" altLang="en-US" sz="2500" kern="1200" dirty="0" smtClean="0"/>
            <a:t>含</a:t>
          </a:r>
          <a:r>
            <a:rPr lang="zh-CN" altLang="zh-CN" sz="2500" kern="1200" dirty="0" smtClean="0"/>
            <a:t>税）</a:t>
          </a:r>
          <a:endParaRPr lang="zh-CN" altLang="en-US" sz="2500" kern="1200" dirty="0"/>
        </a:p>
      </dsp:txBody>
      <dsp:txXfrm>
        <a:off x="2919348" y="1022514"/>
        <a:ext cx="4099605" cy="516252"/>
      </dsp:txXfrm>
    </dsp:sp>
    <dsp:sp modelId="{F30D591A-B0DA-497D-B695-8B1BD46E308B}">
      <dsp:nvSpPr>
        <dsp:cNvPr id="0" name=""/>
        <dsp:cNvSpPr/>
      </dsp:nvSpPr>
      <dsp:spPr>
        <a:xfrm>
          <a:off x="2919348" y="1750345"/>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zh-CN" sz="2500" kern="1200" dirty="0" smtClean="0"/>
            <a:t>施工机具费（</a:t>
          </a:r>
          <a:r>
            <a:rPr lang="zh-CN" altLang="en-US" sz="2500" kern="1200" dirty="0" smtClean="0"/>
            <a:t>含</a:t>
          </a:r>
          <a:r>
            <a:rPr lang="zh-CN" altLang="zh-CN" sz="2500" kern="1200" dirty="0" smtClean="0"/>
            <a:t>税） </a:t>
          </a:r>
          <a:endParaRPr lang="zh-CN" altLang="en-US" sz="2500" kern="1200" dirty="0"/>
        </a:p>
      </dsp:txBody>
      <dsp:txXfrm>
        <a:off x="2919348" y="1750345"/>
        <a:ext cx="4099605" cy="516252"/>
      </dsp:txXfrm>
    </dsp:sp>
    <dsp:sp modelId="{386FFF06-B53B-4B24-9338-CA1D7505BCE7}">
      <dsp:nvSpPr>
        <dsp:cNvPr id="0" name=""/>
        <dsp:cNvSpPr/>
      </dsp:nvSpPr>
      <dsp:spPr>
        <a:xfrm>
          <a:off x="2919348" y="2478177"/>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zh-CN" sz="2500" kern="1200" dirty="0" smtClean="0"/>
            <a:t>管理费（</a:t>
          </a:r>
          <a:r>
            <a:rPr lang="zh-CN" altLang="en-US" sz="2500" kern="1200" dirty="0" smtClean="0"/>
            <a:t>含</a:t>
          </a:r>
          <a:r>
            <a:rPr lang="zh-CN" altLang="zh-CN" sz="2500" kern="1200" dirty="0" smtClean="0"/>
            <a:t>税）</a:t>
          </a:r>
          <a:endParaRPr lang="zh-CN" altLang="en-US" sz="2500" kern="1200" dirty="0"/>
        </a:p>
      </dsp:txBody>
      <dsp:txXfrm>
        <a:off x="2919348" y="2478177"/>
        <a:ext cx="4099605" cy="516252"/>
      </dsp:txXfrm>
    </dsp:sp>
    <dsp:sp modelId="{8252391D-B36E-4F6A-A3E4-DEAFB3FCB0BD}">
      <dsp:nvSpPr>
        <dsp:cNvPr id="0" name=""/>
        <dsp:cNvSpPr/>
      </dsp:nvSpPr>
      <dsp:spPr>
        <a:xfrm>
          <a:off x="2919348" y="3206009"/>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zh-CN" sz="2500" kern="1200" dirty="0" smtClean="0"/>
            <a:t>规费（</a:t>
          </a:r>
          <a:r>
            <a:rPr lang="zh-CN" altLang="en-US" sz="2500" kern="1200" dirty="0" smtClean="0"/>
            <a:t>含</a:t>
          </a:r>
          <a:r>
            <a:rPr lang="zh-CN" altLang="zh-CN" sz="2500" kern="1200" dirty="0" smtClean="0"/>
            <a:t>税）</a:t>
          </a:r>
          <a:endParaRPr lang="zh-CN" altLang="en-US" sz="2500" kern="1200" dirty="0"/>
        </a:p>
      </dsp:txBody>
      <dsp:txXfrm>
        <a:off x="2919348" y="3206009"/>
        <a:ext cx="4099605" cy="516252"/>
      </dsp:txXfrm>
    </dsp:sp>
    <dsp:sp modelId="{96702374-4FB5-44F3-9559-212C7126F783}">
      <dsp:nvSpPr>
        <dsp:cNvPr id="0" name=""/>
        <dsp:cNvSpPr/>
      </dsp:nvSpPr>
      <dsp:spPr>
        <a:xfrm>
          <a:off x="2919348" y="3933841"/>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利润</a:t>
          </a:r>
          <a:endParaRPr lang="zh-CN" altLang="en-US" sz="2500" kern="1200" dirty="0"/>
        </a:p>
      </dsp:txBody>
      <dsp:txXfrm>
        <a:off x="2919348" y="3933841"/>
        <a:ext cx="4099605" cy="516252"/>
      </dsp:txXfrm>
    </dsp:sp>
    <dsp:sp modelId="{348772BB-7044-4E72-8859-174A67AA3F36}">
      <dsp:nvSpPr>
        <dsp:cNvPr id="0" name=""/>
        <dsp:cNvSpPr/>
      </dsp:nvSpPr>
      <dsp:spPr>
        <a:xfrm>
          <a:off x="2919348" y="4661672"/>
          <a:ext cx="4099605" cy="516252"/>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营业税</a:t>
          </a:r>
          <a:r>
            <a:rPr lang="en-US" altLang="zh-CN" sz="2500" kern="1200" dirty="0" smtClean="0"/>
            <a:t>=</a:t>
          </a:r>
          <a:r>
            <a:rPr lang="zh-CN" altLang="en-US" sz="2500" kern="1200" dirty="0" smtClean="0"/>
            <a:t>税前造价</a:t>
          </a:r>
          <a:r>
            <a:rPr lang="en-US" altLang="zh-CN" sz="2500" kern="1200" dirty="0" smtClean="0"/>
            <a:t>x</a:t>
          </a:r>
          <a:r>
            <a:rPr lang="zh-CN" altLang="en-US" sz="2500" kern="1200" dirty="0" smtClean="0"/>
            <a:t>综合税率</a:t>
          </a:r>
          <a:endParaRPr lang="zh-CN" altLang="en-US" sz="2500" kern="1200" dirty="0"/>
        </a:p>
      </dsp:txBody>
      <dsp:txXfrm>
        <a:off x="2919348" y="4661672"/>
        <a:ext cx="4099605" cy="516252"/>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7CBE5ACA-8C49-4ECE-A6A2-16103C45F93F}" type="datetimeFigureOut">
              <a:rPr lang="zh-CN" altLang="en-US"/>
              <a:pPr>
                <a:defRPr/>
              </a:pPr>
              <a:t>2016/5/4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05BFDA8-DDDF-429E-B247-1D6B7572BBF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bwMode="auto">
          <a:noFill/>
          <a:ln>
            <a:solidFill>
              <a:srgbClr val="000000"/>
            </a:solidFill>
            <a:miter lim="800000"/>
            <a:headEnd/>
            <a:tailEnd/>
          </a:ln>
        </p:spPr>
      </p:sp>
      <p:sp>
        <p:nvSpPr>
          <p:cNvPr id="184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CDF712-F961-4C65-8D5B-CE7D78399961}" type="slidenum">
              <a:rPr lang="zh-CN" altLang="en-US"/>
              <a:pPr fontAlgn="base">
                <a:spcBef>
                  <a:spcPct val="0"/>
                </a:spcBef>
                <a:spcAft>
                  <a:spcPct val="0"/>
                </a:spcAft>
                <a:defRPr/>
              </a:pPr>
              <a:t>3</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F73B0D1C-8D8E-4CC9-AD47-B521C151E495}" type="datetimeFigureOut">
              <a:rPr lang="zh-CN" altLang="en-US"/>
              <a:pPr>
                <a:defRPr/>
              </a:pPr>
              <a:t>2016/5/4</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69C52168-16BB-496A-9969-AA50D499B3E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C62A9DF7-C9E9-420E-9688-C68105FFF85A}" type="datetimeFigureOut">
              <a:rPr lang="zh-CN" altLang="en-US"/>
              <a:pPr>
                <a:defRPr/>
              </a:pPr>
              <a:t>2016/5/4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32064E1A-59AF-4283-8AE1-30C9EDEDB7D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4DDE2855-80CA-4E73-87FC-E17DC0D11CF4}" type="datetimeFigureOut">
              <a:rPr lang="zh-CN" altLang="en-US"/>
              <a:pPr>
                <a:defRPr/>
              </a:pPr>
              <a:t>2016/5/4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32AB21D-FFF5-4186-AE8E-213CDF047D9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Table Placeholder 2"/>
          <p:cNvSpPr>
            <a:spLocks noGrp="1"/>
          </p:cNvSpPr>
          <p:nvPr>
            <p:ph type="tbl" idx="1"/>
          </p:nvPr>
        </p:nvSpPr>
        <p:spPr>
          <a:xfrm>
            <a:off x="457200" y="1481138"/>
            <a:ext cx="8229600" cy="4525962"/>
          </a:xfrm>
        </p:spPr>
        <p:txBody>
          <a:bodyPr/>
          <a:lstStyle/>
          <a:p>
            <a:pPr lvl="0"/>
            <a:endParaRPr lang="zh-CN" altLang="en-US" noProof="0"/>
          </a:p>
        </p:txBody>
      </p:sp>
      <p:sp>
        <p:nvSpPr>
          <p:cNvPr id="4" name="日期占位符 9"/>
          <p:cNvSpPr>
            <a:spLocks noGrp="1"/>
          </p:cNvSpPr>
          <p:nvPr>
            <p:ph type="dt" sz="half" idx="10"/>
          </p:nvPr>
        </p:nvSpPr>
        <p:spPr/>
        <p:txBody>
          <a:bodyPr/>
          <a:lstStyle>
            <a:lvl1pPr>
              <a:defRPr/>
            </a:lvl1pPr>
          </a:lstStyle>
          <a:p>
            <a:pPr>
              <a:defRPr/>
            </a:pPr>
            <a:fld id="{6A5A0832-297B-4C89-BDCE-9214EC1C5F8B}" type="datetimeFigureOut">
              <a:rPr lang="zh-CN" altLang="en-US"/>
              <a:pPr>
                <a:defRPr/>
              </a:pPr>
              <a:t>2016/5/4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ECCE414-4FFE-4546-B6E5-5F6B1052D0F1}"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3BA9DE61-DBC8-459F-A556-0C5FB37C4368}" type="datetimeFigureOut">
              <a:rPr lang="zh-CN" altLang="en-US"/>
              <a:pPr>
                <a:defRPr/>
              </a:pPr>
              <a:t>2016/5/4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0955D3B-2A0D-415D-A6C6-249808D48BFB}"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ACAE6A3F-609F-45D4-A0EC-7944CD7E1D0F}" type="datetimeFigureOut">
              <a:rPr lang="zh-CN" altLang="en-US"/>
              <a:pPr>
                <a:defRPr/>
              </a:pPr>
              <a:t>2016/5/4</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5063B4FE-9E71-47D0-82C7-89EA475EE44D}"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12CF70F7-82DF-4AD7-B8DA-632F7DD488A1}" type="datetimeFigureOut">
              <a:rPr lang="zh-CN" altLang="en-US"/>
              <a:pPr>
                <a:defRPr/>
              </a:pPr>
              <a:t>2016/5/4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817A74AC-691A-4778-8399-4BE48CDBC69E}"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722E29C0-AB02-4916-97EE-5F8E1B9EEFAB}" type="datetimeFigureOut">
              <a:rPr lang="zh-CN" altLang="en-US"/>
              <a:pPr>
                <a:defRPr/>
              </a:pPr>
              <a:t>2016/5/4</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7B31206A-9F1A-41CD-B185-5D7C9F912545}"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D243592E-6E91-403E-88B1-CAABD4384570}" type="datetimeFigureOut">
              <a:rPr lang="zh-CN" altLang="en-US"/>
              <a:pPr>
                <a:defRPr/>
              </a:pPr>
              <a:t>2016/5/4</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EBB59C7A-0159-4120-9008-3667185451C1}"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4E708751-8923-42EE-96D9-CE50FFE9F6C5}" type="datetimeFigureOut">
              <a:rPr lang="zh-CN" altLang="en-US"/>
              <a:pPr>
                <a:defRPr/>
              </a:pPr>
              <a:t>2016/5/4</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DD37266D-BEAD-4EB7-8E1F-9F0A03F14B5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2D6834D4-879A-453B-A5A6-4C65A79A7E3D}" type="datetimeFigureOut">
              <a:rPr lang="zh-CN" altLang="en-US"/>
              <a:pPr>
                <a:defRPr/>
              </a:pPr>
              <a:t>2016/5/4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64FC8C59-4469-4D68-BD44-71BFBC63BEEE}"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任意多边形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C9ECABC5-AEFE-4185-A83F-5DBB6F300F73}" type="datetimeFigureOut">
              <a:rPr lang="zh-CN" altLang="en-US"/>
              <a:pPr>
                <a:defRPr/>
              </a:pPr>
              <a:t>2016/5/4</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16B75276-1D79-4D25-ABAF-66F42E90F28B}"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CAB5ACF6-F0AC-47AB-8537-ADBB168F1D10}" type="datetimeFigureOut">
              <a:rPr lang="zh-CN" altLang="en-US"/>
              <a:pPr>
                <a:defRPr/>
              </a:pPr>
              <a:t>2016/5/4</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D7508D34-06A9-4AC6-94BC-08BF182A0C5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61" r:id="rId1"/>
    <p:sldLayoutId id="2147483956" r:id="rId2"/>
    <p:sldLayoutId id="2147483962" r:id="rId3"/>
    <p:sldLayoutId id="2147483963" r:id="rId4"/>
    <p:sldLayoutId id="2147483964" r:id="rId5"/>
    <p:sldLayoutId id="2147483965" r:id="rId6"/>
    <p:sldLayoutId id="2147483957" r:id="rId7"/>
    <p:sldLayoutId id="2147483966" r:id="rId8"/>
    <p:sldLayoutId id="2147483967" r:id="rId9"/>
    <p:sldLayoutId id="2147483958" r:id="rId10"/>
    <p:sldLayoutId id="2147483959" r:id="rId11"/>
    <p:sldLayoutId id="214748396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hui5.cn/article/af/85590.html" TargetMode="External"/><Relationship Id="rId2" Type="http://schemas.openxmlformats.org/officeDocument/2006/relationships/hyperlink" Target="http://www.shui5.cn/article/ce/86646.html"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84438" y="5949950"/>
            <a:ext cx="4068762" cy="519113"/>
          </a:xfrm>
          <a:prstGeom prst="rect">
            <a:avLst/>
          </a:prstGeom>
          <a:noFill/>
        </p:spPr>
        <p:txBody>
          <a:bodyPr>
            <a:spAutoFit/>
          </a:bodyPr>
          <a:lstStyle/>
          <a:p>
            <a:pPr algn="ctr" fontAlgn="auto">
              <a:spcBef>
                <a:spcPts val="0"/>
              </a:spcBef>
              <a:spcAft>
                <a:spcPts val="0"/>
              </a:spcAft>
              <a:defRPr/>
            </a:pPr>
            <a:fld id="{26DA1FCC-A295-4892-A2CA-2215762459F3}" type="datetime1">
              <a:rPr lang="zh-CN" altLang="en-US" sz="2800">
                <a:solidFill>
                  <a:schemeClr val="bg1"/>
                </a:solidFill>
                <a:latin typeface="+mn-ea"/>
                <a:ea typeface="+mn-ea"/>
              </a:rPr>
              <a:pPr algn="ctr" fontAlgn="auto">
                <a:spcBef>
                  <a:spcPts val="0"/>
                </a:spcBef>
                <a:spcAft>
                  <a:spcPts val="0"/>
                </a:spcAft>
                <a:defRPr/>
              </a:pPr>
              <a:t>2016/5/4</a:t>
            </a:fld>
            <a:endParaRPr lang="zh-CN" altLang="en-US" sz="2800" dirty="0">
              <a:solidFill>
                <a:schemeClr val="bg1"/>
              </a:solidFill>
              <a:latin typeface="+mn-ea"/>
              <a:ea typeface="+mn-ea"/>
            </a:endParaRPr>
          </a:p>
        </p:txBody>
      </p:sp>
      <p:sp>
        <p:nvSpPr>
          <p:cNvPr id="15362" name="Text Box 5"/>
          <p:cNvSpPr txBox="1">
            <a:spLocks noChangeArrowheads="1"/>
          </p:cNvSpPr>
          <p:nvPr/>
        </p:nvSpPr>
        <p:spPr bwMode="auto">
          <a:xfrm>
            <a:off x="1331913" y="2060575"/>
            <a:ext cx="6624637" cy="762000"/>
          </a:xfrm>
          <a:prstGeom prst="rect">
            <a:avLst/>
          </a:prstGeom>
          <a:noFill/>
          <a:ln w="9525">
            <a:noFill/>
            <a:miter lim="800000"/>
            <a:headEnd/>
            <a:tailEnd/>
          </a:ln>
        </p:spPr>
        <p:txBody>
          <a:bodyPr>
            <a:spAutoFit/>
          </a:bodyPr>
          <a:lstStyle/>
          <a:p>
            <a:pPr algn="ctr">
              <a:spcBef>
                <a:spcPct val="50000"/>
              </a:spcBef>
            </a:pPr>
            <a:r>
              <a:rPr lang="zh-CN" altLang="en-US" sz="4400" b="1"/>
              <a:t>建筑业营改增简介</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动作按钮: 上一张 7">
            <a:hlinkClick r:id="rId2" action="ppaction://hlinksldjump" highlightClick="1"/>
          </p:cNvPr>
          <p:cNvSpPr/>
          <p:nvPr/>
        </p:nvSpPr>
        <p:spPr>
          <a:xfrm>
            <a:off x="8388350" y="6165850"/>
            <a:ext cx="504825" cy="503238"/>
          </a:xfrm>
          <a:prstGeom prst="actionButtonReturn">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33795" name="表格 6"/>
          <p:cNvGraphicFramePr>
            <a:graphicFrameLocks noGrp="1"/>
          </p:cNvGraphicFramePr>
          <p:nvPr/>
        </p:nvGraphicFramePr>
        <p:xfrm>
          <a:off x="684213" y="981075"/>
          <a:ext cx="7777162" cy="4970463"/>
        </p:xfrm>
        <a:graphic>
          <a:graphicData uri="http://schemas.openxmlformats.org/drawingml/2006/table">
            <a:tbl>
              <a:tblPr/>
              <a:tblGrid>
                <a:gridCol w="604837"/>
                <a:gridCol w="6229350"/>
                <a:gridCol w="942975"/>
              </a:tblGrid>
              <a:tr h="47307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Lucida Sans Unicode" pitchFamily="34" charset="0"/>
                          <a:ea typeface="黑体" pitchFamily="2" charset="-122"/>
                        </a:rPr>
                        <a:t>简易计税方法</a:t>
                      </a:r>
                      <a:endPar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Lucida Sans Unicode" pitchFamily="34" charset="0"/>
                          <a:ea typeface="黑体" pitchFamily="2" charset="-122"/>
                        </a:rPr>
                        <a:t>征收率</a:t>
                      </a:r>
                      <a:endPar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34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一</a:t>
                      </a: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Lucida Sans Unicode" pitchFamily="34" charset="0"/>
                          <a:ea typeface="黑体" pitchFamily="2" charset="-122"/>
                        </a:rPr>
                        <a:t>小规模纳税人</a:t>
                      </a:r>
                      <a:endParaRPr kumimoji="0" lang="zh-CN" altLang="en-US" sz="20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Lucida Sans Unicode" pitchFamily="34" charset="0"/>
                          <a:ea typeface="黑体" pitchFamily="2" charset="-122"/>
                        </a:rPr>
                        <a:t>3%</a:t>
                      </a:r>
                      <a:endParaRPr kumimoji="0" lang="zh-CN" altLang="zh-CN" sz="20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3369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二</a:t>
                      </a: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Lucida Sans Unicode" pitchFamily="34" charset="0"/>
                          <a:ea typeface="黑体" pitchFamily="2" charset="-122"/>
                        </a:rPr>
                        <a:t>一般纳税人销售自产的下列货物，可选择简易方法</a:t>
                      </a:r>
                      <a:endParaRPr kumimoji="0" lang="en-US" altLang="zh-CN" sz="20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财税〔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2009</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9</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号第二条第（三）项，财税〔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2014</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57</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号</a:t>
                      </a:r>
                      <a:r>
                        <a:rPr kumimoji="0" lang="zh-CN" altLang="zh-CN" sz="1600" b="0" i="0" u="none" strike="noStrike" cap="none" normalizeH="0" baseline="0" smtClean="0">
                          <a:ln>
                            <a:noFill/>
                          </a:ln>
                          <a:solidFill>
                            <a:srgbClr val="FF0000"/>
                          </a:solidFill>
                          <a:effectLst/>
                          <a:latin typeface="Lucida Sans Unicode" pitchFamily="34" charset="0"/>
                          <a:ea typeface="黑体" pitchFamily="2" charset="-122"/>
                        </a:rPr>
                        <a:t>修正</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Lucida Sans Unicode" pitchFamily="34" charset="0"/>
                          <a:ea typeface="黑体" pitchFamily="2" charset="-122"/>
                        </a:rPr>
                        <a:t>    </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县级及县级以下小型水力发电单位生产的电力。</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    2.</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建筑用和生产建筑材料所用的</a:t>
                      </a:r>
                      <a:r>
                        <a:rPr kumimoji="0" lang="zh-CN" altLang="en-US" sz="1800" b="0" i="0" u="none" strike="noStrike" cap="none" normalizeH="0" baseline="0" smtClean="0">
                          <a:ln>
                            <a:noFill/>
                          </a:ln>
                          <a:solidFill>
                            <a:srgbClr val="FF0000"/>
                          </a:solidFill>
                          <a:effectLst/>
                          <a:latin typeface="Lucida Sans Unicode" pitchFamily="34" charset="0"/>
                          <a:ea typeface="黑体" pitchFamily="2" charset="-122"/>
                        </a:rPr>
                        <a:t>砂、土、石料</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r>
                        <a:rPr kumimoji="0" lang="en-US" sz="1800" b="0" i="0" u="none" strike="noStrike" cap="none" normalizeH="0" baseline="0" smtClean="0">
                          <a:ln>
                            <a:noFill/>
                          </a:ln>
                          <a:solidFill>
                            <a:srgbClr val="000000"/>
                          </a:solidFill>
                          <a:effectLst/>
                          <a:latin typeface="Lucida Sans Unicode" pitchFamily="34" charset="0"/>
                          <a:ea typeface="黑体" pitchFamily="2" charset="-122"/>
                        </a:rPr>
                        <a:t/>
                      </a:r>
                      <a:br>
                        <a:rPr kumimoji="0" lang="en-US" sz="1800" b="0" i="0" u="none" strike="noStrike" cap="none" normalizeH="0" baseline="0" smtClean="0">
                          <a:ln>
                            <a:noFill/>
                          </a:ln>
                          <a:solidFill>
                            <a:srgbClr val="000000"/>
                          </a:solidFill>
                          <a:effectLst/>
                          <a:latin typeface="Lucida Sans Unicode" pitchFamily="34" charset="0"/>
                          <a:ea typeface="黑体" pitchFamily="2" charset="-122"/>
                        </a:rPr>
                      </a:br>
                      <a:r>
                        <a:rPr kumimoji="0" lang="en-US" sz="1800" b="0" i="0" u="none" strike="noStrike" cap="none" normalizeH="0" baseline="0" smtClean="0">
                          <a:ln>
                            <a:noFill/>
                          </a:ln>
                          <a:solidFill>
                            <a:srgbClr val="000000"/>
                          </a:solidFill>
                          <a:effectLst/>
                          <a:latin typeface="Lucida Sans Unicode" pitchFamily="34" charset="0"/>
                          <a:ea typeface="黑体" pitchFamily="2" charset="-122"/>
                        </a:rPr>
                        <a:t>    </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3.</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以自己采掘的砂、土、石料或其他矿物连续生产的</a:t>
                      </a:r>
                      <a:r>
                        <a:rPr kumimoji="0" lang="zh-CN" altLang="en-US" sz="1800" b="0" i="0" u="none" strike="noStrike" cap="none" normalizeH="0" baseline="0" smtClean="0">
                          <a:ln>
                            <a:noFill/>
                          </a:ln>
                          <a:solidFill>
                            <a:srgbClr val="FF0000"/>
                          </a:solidFill>
                          <a:effectLst/>
                          <a:latin typeface="Lucida Sans Unicode" pitchFamily="34" charset="0"/>
                          <a:ea typeface="黑体" pitchFamily="2" charset="-122"/>
                        </a:rPr>
                        <a:t>砖、瓦、石灰</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（不含粘土实心砖、瓦）。</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Lucida Sans Unicode" pitchFamily="34" charset="0"/>
                          <a:ea typeface="黑体" pitchFamily="2" charset="-122"/>
                        </a:rPr>
                        <a:t>    </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4.</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用微生物、微生物代谢产物、动物毒素、人或动物的血液或组织制成的生物制品。</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    5.</a:t>
                      </a:r>
                      <a:r>
                        <a:rPr kumimoji="0" lang="zh-CN" altLang="en-US" sz="1800" b="0" i="0" u="none" strike="noStrike" cap="none" normalizeH="0" baseline="0" smtClean="0">
                          <a:ln>
                            <a:noFill/>
                          </a:ln>
                          <a:solidFill>
                            <a:srgbClr val="FF0000"/>
                          </a:solidFill>
                          <a:effectLst/>
                          <a:latin typeface="Lucida Sans Unicode" pitchFamily="34" charset="0"/>
                          <a:ea typeface="黑体" pitchFamily="2" charset="-122"/>
                        </a:rPr>
                        <a:t>自来水。</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    6.</a:t>
                      </a:r>
                      <a:r>
                        <a:rPr kumimoji="0" lang="zh-CN" altLang="en-US" sz="1800" b="0" i="0" u="none" strike="noStrike" cap="none" normalizeH="0" baseline="0" smtClean="0">
                          <a:ln>
                            <a:noFill/>
                          </a:ln>
                          <a:solidFill>
                            <a:srgbClr val="FF0000"/>
                          </a:solidFill>
                          <a:effectLst/>
                          <a:latin typeface="Lucida Sans Unicode" pitchFamily="34" charset="0"/>
                          <a:ea typeface="黑体" pitchFamily="2" charset="-122"/>
                        </a:rPr>
                        <a:t>商品混凝土（仅限于以水泥为原料生产的水泥混凝土）。</a:t>
                      </a:r>
                      <a:endParaRPr kumimoji="0" lang="zh-CN" altLang="en-US" sz="1800" b="0" i="0" u="none" strike="noStrike" cap="none" normalizeH="0" baseline="0" smtClean="0">
                        <a:ln>
                          <a:noFill/>
                        </a:ln>
                        <a:solidFill>
                          <a:srgbClr val="FF0000"/>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3%</a:t>
                      </a:r>
                      <a:endParaRPr kumimoji="0" lang="zh-CN" altLang="zh-CN"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625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三</a:t>
                      </a: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Lucida Sans Unicode" pitchFamily="34" charset="0"/>
                          <a:ea typeface="黑体" pitchFamily="2" charset="-122"/>
                        </a:rPr>
                        <a:t>一般纳税人的自来水公司销售</a:t>
                      </a:r>
                      <a:r>
                        <a:rPr kumimoji="0" lang="zh-CN" altLang="en-US" sz="2000" b="0" i="0" u="none" strike="noStrike" cap="none" normalizeH="0" baseline="0" smtClean="0">
                          <a:ln>
                            <a:noFill/>
                          </a:ln>
                          <a:solidFill>
                            <a:srgbClr val="FF0000"/>
                          </a:solidFill>
                          <a:effectLst/>
                          <a:latin typeface="Lucida Sans Unicode" pitchFamily="34" charset="0"/>
                          <a:ea typeface="黑体" pitchFamily="2" charset="-122"/>
                        </a:rPr>
                        <a:t>自来水</a:t>
                      </a:r>
                      <a:endParaRPr kumimoji="0" lang="en-US" altLang="zh-CN" sz="2000" b="0" i="0" u="none" strike="noStrike" cap="none" normalizeH="0" baseline="0" smtClean="0">
                        <a:ln>
                          <a:noFill/>
                        </a:ln>
                        <a:solidFill>
                          <a:srgbClr val="FF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财税〔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2009</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9</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号第二条第（</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四</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）项，财税〔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2014</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57</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号修正</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3%</a:t>
                      </a:r>
                      <a:endParaRPr kumimoji="0" lang="zh-CN" altLang="zh-CN"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38101" marR="38101" marT="38094" marB="3809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bl>
          </a:graphicData>
        </a:graphic>
      </p:graphicFrame>
    </p:spTree>
  </p:cSld>
  <p:clrMapOvr>
    <a:masterClrMapping/>
  </p:clrMapOvr>
  <p:transition spd="slow"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36" name="Group 20"/>
          <p:cNvGraphicFramePr>
            <a:graphicFrameLocks noGrp="1"/>
          </p:cNvGraphicFramePr>
          <p:nvPr/>
        </p:nvGraphicFramePr>
        <p:xfrm>
          <a:off x="684213" y="765175"/>
          <a:ext cx="7777162" cy="5329238"/>
        </p:xfrm>
        <a:graphic>
          <a:graphicData uri="http://schemas.openxmlformats.org/drawingml/2006/table">
            <a:tbl>
              <a:tblPr/>
              <a:tblGrid>
                <a:gridCol w="687387"/>
                <a:gridCol w="7089775"/>
              </a:tblGrid>
              <a:tr h="46037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免征建筑材料</a:t>
                      </a: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18446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一</a:t>
                      </a: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Lucida Sans Unicode" pitchFamily="34" charset="0"/>
                          <a:ea typeface="黑体" pitchFamily="2" charset="-122"/>
                        </a:rPr>
                        <a:t>对销售下列自产货物实行免征增值税政策：</a:t>
                      </a:r>
                      <a:endParaRPr kumimoji="0" lang="en-US" altLang="zh-CN" sz="20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财税〔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2008</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156</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号第</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一</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条</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第四项</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FF0000"/>
                          </a:solidFill>
                          <a:effectLst/>
                          <a:latin typeface="Lucida Sans Unicode" pitchFamily="34" charset="0"/>
                          <a:ea typeface="黑体" pitchFamily="2" charset="-122"/>
                        </a:rPr>
                        <a:t>生产原料中掺兑废渣比例不低于</a:t>
                      </a:r>
                      <a:r>
                        <a:rPr kumimoji="0" lang="en-US" altLang="zh-CN" sz="1800" b="0" i="0" u="none" strike="noStrike" cap="none" normalizeH="0" baseline="0" smtClean="0">
                          <a:ln>
                            <a:noFill/>
                          </a:ln>
                          <a:solidFill>
                            <a:srgbClr val="FF0000"/>
                          </a:solidFill>
                          <a:effectLst/>
                          <a:latin typeface="Lucida Sans Unicode" pitchFamily="34" charset="0"/>
                          <a:ea typeface="黑体" pitchFamily="2" charset="-122"/>
                        </a:rPr>
                        <a:t>30%</a:t>
                      </a:r>
                      <a:r>
                        <a:rPr kumimoji="0" lang="zh-CN" altLang="zh-CN" sz="1800" b="0" i="0" u="none" strike="noStrike" cap="none" normalizeH="0" baseline="0" smtClean="0">
                          <a:ln>
                            <a:noFill/>
                          </a:ln>
                          <a:solidFill>
                            <a:srgbClr val="FF0000"/>
                          </a:solidFill>
                          <a:effectLst/>
                          <a:latin typeface="Lucida Sans Unicode" pitchFamily="34" charset="0"/>
                          <a:ea typeface="黑体" pitchFamily="2" charset="-122"/>
                        </a:rPr>
                        <a:t>的特定建材产品。</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000000"/>
                          </a:solidFill>
                          <a:effectLst/>
                          <a:latin typeface="Lucida Sans Unicode" pitchFamily="34" charset="0"/>
                          <a:ea typeface="黑体" pitchFamily="2" charset="-122"/>
                        </a:rPr>
                        <a:t>　　特定建材产品，是指砖（不含烧结普通砖）、砌块、陶粒、墙板、管材、混凝土、砂浆、道路井盖、道路护栏、防火材料、耐火材料、保温材料、矿（岩）棉。</a:t>
                      </a:r>
                      <a:endParaRPr kumimoji="0" lang="zh-CN" altLang="en-US" sz="20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2332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二</a:t>
                      </a: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0000"/>
                          </a:solidFill>
                          <a:effectLst/>
                          <a:latin typeface="Lucida Sans Unicode" pitchFamily="34" charset="0"/>
                          <a:ea typeface="黑体" pitchFamily="2" charset="-122"/>
                        </a:rPr>
                        <a:t>对</a:t>
                      </a:r>
                      <a:r>
                        <a:rPr kumimoji="0" lang="zh-CN" altLang="zh-CN" sz="2000" b="0" i="0" u="none" strike="noStrike" cap="none" normalizeH="0" baseline="0" smtClean="0">
                          <a:ln>
                            <a:noFill/>
                          </a:ln>
                          <a:solidFill>
                            <a:srgbClr val="FF0000"/>
                          </a:solidFill>
                          <a:effectLst/>
                          <a:latin typeface="Lucida Sans Unicode" pitchFamily="34" charset="0"/>
                          <a:ea typeface="黑体" pitchFamily="2" charset="-122"/>
                        </a:rPr>
                        <a:t>销售自产</a:t>
                      </a:r>
                      <a:r>
                        <a:rPr kumimoji="0" lang="zh-CN" altLang="zh-CN" sz="2000" b="0" i="0" u="none" strike="noStrike" cap="none" normalizeH="0" baseline="0" smtClean="0">
                          <a:ln>
                            <a:noFill/>
                          </a:ln>
                          <a:solidFill>
                            <a:srgbClr val="000000"/>
                          </a:solidFill>
                          <a:effectLst/>
                          <a:latin typeface="Lucida Sans Unicode" pitchFamily="34" charset="0"/>
                          <a:ea typeface="黑体" pitchFamily="2" charset="-122"/>
                        </a:rPr>
                        <a:t>的以建（构）筑废物、煤矸石为原料生产的</a:t>
                      </a:r>
                      <a:r>
                        <a:rPr kumimoji="0" lang="zh-CN" altLang="zh-CN" sz="2000" b="1" i="0" u="none" strike="noStrike" cap="none" normalizeH="0" baseline="0" smtClean="0">
                          <a:ln>
                            <a:noFill/>
                          </a:ln>
                          <a:solidFill>
                            <a:srgbClr val="000000"/>
                          </a:solidFill>
                          <a:effectLst/>
                          <a:latin typeface="Lucida Sans Unicode" pitchFamily="34" charset="0"/>
                          <a:ea typeface="黑体" pitchFamily="2" charset="-122"/>
                        </a:rPr>
                        <a:t>建筑砂石骨料免征</a:t>
                      </a:r>
                      <a:r>
                        <a:rPr kumimoji="0" lang="zh-CN" altLang="zh-CN" sz="2000" b="0" i="0" u="none" strike="noStrike" cap="none" normalizeH="0" baseline="0" smtClean="0">
                          <a:ln>
                            <a:noFill/>
                          </a:ln>
                          <a:solidFill>
                            <a:srgbClr val="000000"/>
                          </a:solidFill>
                          <a:effectLst/>
                          <a:latin typeface="Lucida Sans Unicode" pitchFamily="34" charset="0"/>
                          <a:ea typeface="黑体" pitchFamily="2" charset="-122"/>
                        </a:rPr>
                        <a:t>增值税。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财税〔</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2011</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115</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号第</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一</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条</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a:t>
                      </a:r>
                      <a:endPar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FF0000"/>
                          </a:solidFill>
                          <a:effectLst/>
                          <a:latin typeface="Lucida Sans Unicode" pitchFamily="34" charset="0"/>
                          <a:ea typeface="黑体" pitchFamily="2" charset="-122"/>
                        </a:rPr>
                        <a:t>生产原料中建（构）筑废物、煤矸石的比重不低于</a:t>
                      </a:r>
                      <a:r>
                        <a:rPr kumimoji="0" lang="en-US" altLang="zh-CN" sz="1800" b="0" i="0" u="none" strike="noStrike" cap="none" normalizeH="0" baseline="0" smtClean="0">
                          <a:ln>
                            <a:noFill/>
                          </a:ln>
                          <a:solidFill>
                            <a:srgbClr val="FF0000"/>
                          </a:solidFill>
                          <a:effectLst/>
                          <a:latin typeface="Lucida Sans Unicode" pitchFamily="34" charset="0"/>
                          <a:ea typeface="黑体" pitchFamily="2" charset="-122"/>
                        </a:rPr>
                        <a:t>90%</a:t>
                      </a:r>
                      <a:r>
                        <a:rPr kumimoji="0" lang="zh-CN" altLang="zh-CN" sz="1800" b="0" i="0" u="none" strike="noStrike" cap="none" normalizeH="0" baseline="0" smtClean="0">
                          <a:ln>
                            <a:noFill/>
                          </a:ln>
                          <a:solidFill>
                            <a:srgbClr val="FF0000"/>
                          </a:solidFill>
                          <a:effectLst/>
                          <a:latin typeface="Lucida Sans Unicode" pitchFamily="34" charset="0"/>
                          <a:ea typeface="黑体" pitchFamily="2" charset="-122"/>
                        </a:rPr>
                        <a:t>。</a:t>
                      </a:r>
                      <a:endParaRPr kumimoji="0" lang="en-US" altLang="zh-CN" sz="1800" b="0" i="0" u="none" strike="noStrike" cap="none" normalizeH="0" baseline="0" smtClean="0">
                        <a:ln>
                          <a:noFill/>
                        </a:ln>
                        <a:solidFill>
                          <a:srgbClr val="FF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      其中以建（构）筑废物为原料生产的</a:t>
                      </a:r>
                      <a:r>
                        <a:rPr kumimoji="0" lang="zh-CN" altLang="en-US" sz="1800" b="0" i="0" u="none" strike="noStrike" cap="none" normalizeH="0" baseline="0" smtClean="0">
                          <a:ln>
                            <a:noFill/>
                          </a:ln>
                          <a:solidFill>
                            <a:srgbClr val="FF0000"/>
                          </a:solidFill>
                          <a:effectLst/>
                          <a:latin typeface="Lucida Sans Unicode" pitchFamily="34" charset="0"/>
                          <a:ea typeface="黑体" pitchFamily="2" charset="-122"/>
                        </a:rPr>
                        <a:t>建筑砂石骨料</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应符合</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混凝土用再生粗骨料</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GB/T 25177-2010</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）和</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混凝土和砂浆用再生细骨料</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GB/T 25176-2010</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）的技术要求；以煤矸石为原料生产的</a:t>
                      </a:r>
                      <a:r>
                        <a:rPr kumimoji="0" lang="zh-CN" altLang="en-US" sz="1800" b="0" i="0" u="none" strike="noStrike" cap="none" normalizeH="0" baseline="0" smtClean="0">
                          <a:ln>
                            <a:noFill/>
                          </a:ln>
                          <a:solidFill>
                            <a:srgbClr val="FF0000"/>
                          </a:solidFill>
                          <a:effectLst/>
                          <a:latin typeface="Lucida Sans Unicode" pitchFamily="34" charset="0"/>
                          <a:ea typeface="黑体" pitchFamily="2" charset="-122"/>
                        </a:rPr>
                        <a:t>建筑砂石骨料</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应符合</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建筑用砂</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GB/T 14684-2001</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）和</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建筑用卵石碎石</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GB/T 14685-2001</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）的技术要求。</a:t>
                      </a:r>
                      <a:endParaRPr kumimoji="0" lang="zh-CN" altLang="en-US" sz="1800" b="0" i="0" u="none" strike="noStrike" cap="none" normalizeH="0" baseline="0" smtClean="0">
                        <a:ln>
                          <a:noFill/>
                        </a:ln>
                        <a:solidFill>
                          <a:srgbClr val="FF0000"/>
                        </a:solidFill>
                        <a:effectLst/>
                        <a:latin typeface="Calibri" pitchFamily="34" charset="0"/>
                        <a:ea typeface="宋体" charset="-122"/>
                        <a:cs typeface="Times New Roman" pitchFamily="18" charset="0"/>
                      </a:endParaRP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692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FFFFFF"/>
                          </a:solidFill>
                          <a:effectLst/>
                          <a:latin typeface="Calibri" pitchFamily="34" charset="0"/>
                          <a:ea typeface="宋体" charset="-122"/>
                          <a:cs typeface="Times New Roman" pitchFamily="18" charset="0"/>
                        </a:rPr>
                        <a:t>备注</a:t>
                      </a: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FF0000"/>
                          </a:solidFill>
                          <a:effectLst/>
                          <a:latin typeface="Calibri" pitchFamily="34" charset="0"/>
                          <a:ea typeface="宋体" charset="-122"/>
                          <a:cs typeface="Times New Roman" pitchFamily="18" charset="0"/>
                        </a:rPr>
                        <a:t>免征增值税的货物或应税劳务和服务，只能开具增值税普通发票，不能开具增值税专用发票。</a:t>
                      </a:r>
                    </a:p>
                  </a:txBody>
                  <a:tcPr marL="38101" marR="38101" marT="38105" marB="3810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bl>
          </a:graphicData>
        </a:graphic>
      </p:graphicFrame>
      <p:sp>
        <p:nvSpPr>
          <p:cNvPr id="5" name="动作按钮: 上一张 4">
            <a:hlinkClick r:id="rId2" action="ppaction://hlinksldjump" highlightClick="1"/>
          </p:cNvPr>
          <p:cNvSpPr/>
          <p:nvPr/>
        </p:nvSpPr>
        <p:spPr>
          <a:xfrm>
            <a:off x="8328025" y="6164263"/>
            <a:ext cx="503238" cy="504825"/>
          </a:xfrm>
          <a:prstGeom prst="actionButtonReturn">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
          <p:cNvPicPr>
            <a:picLocks noChangeAspect="1"/>
          </p:cNvPicPr>
          <p:nvPr/>
        </p:nvPicPr>
        <p:blipFill>
          <a:blip r:embed="rId2" cstate="print"/>
          <a:srcRect/>
          <a:stretch>
            <a:fillRect/>
          </a:stretch>
        </p:blipFill>
        <p:spPr bwMode="auto">
          <a:xfrm>
            <a:off x="1258888" y="1196975"/>
            <a:ext cx="7218362" cy="5046663"/>
          </a:xfrm>
          <a:prstGeom prst="rect">
            <a:avLst/>
          </a:prstGeom>
          <a:noFill/>
          <a:ln w="9525">
            <a:noFill/>
            <a:miter lim="800000"/>
            <a:headEnd/>
            <a:tailEnd/>
          </a:ln>
        </p:spPr>
      </p:pic>
      <p:sp>
        <p:nvSpPr>
          <p:cNvPr id="3" name="标题 2"/>
          <p:cNvSpPr>
            <a:spLocks noGrp="1"/>
          </p:cNvSpPr>
          <p:nvPr>
            <p:ph type="title"/>
          </p:nvPr>
        </p:nvSpPr>
        <p:spPr/>
        <p:txBody>
          <a:bodyPr/>
          <a:lstStyle/>
          <a:p>
            <a:pPr eaLnBrk="1" fontAlgn="auto" hangingPunct="1">
              <a:spcAft>
                <a:spcPts val="0"/>
              </a:spcAft>
              <a:defRPr/>
            </a:pPr>
            <a:r>
              <a:rPr lang="zh-CN" altLang="en-US" smtClean="0"/>
              <a:t>发票实例</a:t>
            </a:r>
            <a:endParaRPr lang="zh-CN" altLang="en-US"/>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eaLnBrk="1" fontAlgn="auto" hangingPunct="1">
              <a:spcAft>
                <a:spcPts val="0"/>
              </a:spcAft>
              <a:defRPr/>
            </a:pPr>
            <a:r>
              <a:rPr lang="zh-CN" altLang="en-US" smtClean="0"/>
              <a:t>发票实例</a:t>
            </a:r>
            <a:endParaRPr lang="zh-CN" altLang="en-US"/>
          </a:p>
        </p:txBody>
      </p:sp>
      <p:pic>
        <p:nvPicPr>
          <p:cNvPr id="28674" name="图片 5"/>
          <p:cNvPicPr>
            <a:picLocks noChangeAspect="1"/>
          </p:cNvPicPr>
          <p:nvPr/>
        </p:nvPicPr>
        <p:blipFill>
          <a:blip r:embed="rId2" cstate="print"/>
          <a:srcRect/>
          <a:stretch>
            <a:fillRect/>
          </a:stretch>
        </p:blipFill>
        <p:spPr bwMode="auto">
          <a:xfrm>
            <a:off x="1190625" y="1341438"/>
            <a:ext cx="7450138" cy="47418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p:txBody>
          <a:bodyPr/>
          <a:lstStyle/>
          <a:p>
            <a:pPr marL="0" indent="0" eaLnBrk="1" hangingPunct="1">
              <a:lnSpc>
                <a:spcPct val="105000"/>
              </a:lnSpc>
              <a:buFont typeface="Wingdings 3" pitchFamily="18" charset="2"/>
              <a:buNone/>
            </a:pPr>
            <a:r>
              <a:rPr lang="zh-CN" altLang="en-US" sz="2400" b="1" smtClean="0">
                <a:ea typeface="宋体" charset="-122"/>
              </a:rPr>
              <a:t>一般计价方法调整总原则：</a:t>
            </a:r>
            <a:r>
              <a:rPr lang="zh-CN" altLang="en-US" sz="2000" b="1" smtClean="0">
                <a:ea typeface="宋体" charset="-122"/>
              </a:rPr>
              <a:t>将营业税下建筑安装工程税前造价各费用项目以包括可抵扣进项税额的</a:t>
            </a:r>
            <a:r>
              <a:rPr lang="zh-CN" altLang="en-US" sz="2000" b="1" smtClean="0">
                <a:latin typeface="宋体" charset="-122"/>
                <a:ea typeface="宋体" charset="-122"/>
              </a:rPr>
              <a:t>“</a:t>
            </a:r>
            <a:r>
              <a:rPr lang="zh-CN" altLang="en-US" sz="2000" b="1" smtClean="0">
                <a:ea typeface="宋体" charset="-122"/>
              </a:rPr>
              <a:t>含税金额</a:t>
            </a:r>
            <a:r>
              <a:rPr lang="zh-CN" altLang="en-US" sz="2000" b="1" smtClean="0">
                <a:latin typeface="宋体" charset="-122"/>
                <a:ea typeface="宋体" charset="-122"/>
              </a:rPr>
              <a:t>”</a:t>
            </a:r>
            <a:r>
              <a:rPr lang="zh-CN" altLang="en-US" sz="2000" b="1" smtClean="0">
                <a:ea typeface="宋体" charset="-122"/>
              </a:rPr>
              <a:t>计算的计价办法，调整为增值税下以不包括可抵扣进项税额的</a:t>
            </a:r>
            <a:r>
              <a:rPr lang="zh-CN" altLang="en-US" sz="2000" b="1" smtClean="0">
                <a:latin typeface="宋体" charset="-122"/>
                <a:ea typeface="宋体" charset="-122"/>
              </a:rPr>
              <a:t>“</a:t>
            </a:r>
            <a:r>
              <a:rPr lang="zh-CN" altLang="en-US" sz="2000" b="1" smtClean="0">
                <a:ea typeface="宋体" charset="-122"/>
              </a:rPr>
              <a:t>除税金额</a:t>
            </a:r>
            <a:r>
              <a:rPr lang="zh-CN" altLang="en-US" sz="2000" b="1" smtClean="0">
                <a:latin typeface="宋体" charset="-122"/>
                <a:ea typeface="宋体" charset="-122"/>
              </a:rPr>
              <a:t>”</a:t>
            </a:r>
            <a:r>
              <a:rPr lang="zh-CN" altLang="en-US" sz="2000" b="1" smtClean="0">
                <a:ea typeface="宋体" charset="-122"/>
              </a:rPr>
              <a:t>计算。</a:t>
            </a:r>
            <a:endParaRPr lang="en-US" altLang="zh-CN" sz="2000" b="1" smtClean="0">
              <a:ea typeface="宋体" charset="-122"/>
            </a:endParaRPr>
          </a:p>
          <a:p>
            <a:pPr marL="0" indent="0" eaLnBrk="1" hangingPunct="1">
              <a:lnSpc>
                <a:spcPct val="105000"/>
              </a:lnSpc>
              <a:buFont typeface="Wingdings 3" pitchFamily="18" charset="2"/>
              <a:buNone/>
            </a:pPr>
            <a:endParaRPr lang="en-US" altLang="zh-CN" sz="2000" b="1" smtClean="0">
              <a:solidFill>
                <a:srgbClr val="FF0000"/>
              </a:solidFill>
              <a:latin typeface="黑体" pitchFamily="2" charset="-122"/>
              <a:ea typeface="宋体" charset="-122"/>
            </a:endParaRPr>
          </a:p>
          <a:p>
            <a:pPr marL="0" indent="0" eaLnBrk="1" hangingPunct="1">
              <a:lnSpc>
                <a:spcPct val="105000"/>
              </a:lnSpc>
              <a:buFont typeface="Wingdings 3" pitchFamily="18" charset="2"/>
              <a:buNone/>
            </a:pPr>
            <a:endParaRPr lang="en-US" altLang="zh-CN" sz="2000" smtClean="0">
              <a:solidFill>
                <a:srgbClr val="FF0000"/>
              </a:solidFill>
              <a:latin typeface="黑体" pitchFamily="2" charset="-122"/>
            </a:endParaRPr>
          </a:p>
          <a:p>
            <a:pPr marL="0" indent="0" eaLnBrk="1" hangingPunct="1">
              <a:lnSpc>
                <a:spcPct val="105000"/>
              </a:lnSpc>
              <a:buFont typeface="Wingdings 3" pitchFamily="18" charset="2"/>
              <a:buNone/>
            </a:pPr>
            <a:endParaRPr lang="en-US" altLang="zh-CN" sz="2000" smtClean="0">
              <a:solidFill>
                <a:srgbClr val="FF0000"/>
              </a:solidFill>
              <a:latin typeface="黑体" pitchFamily="2" charset="-122"/>
            </a:endParaRPr>
          </a:p>
          <a:p>
            <a:pPr marL="0" indent="0" eaLnBrk="1" hangingPunct="1">
              <a:lnSpc>
                <a:spcPct val="105000"/>
              </a:lnSpc>
              <a:buFont typeface="Wingdings 3" pitchFamily="18" charset="2"/>
              <a:buNone/>
            </a:pPr>
            <a:endParaRPr lang="en-US" altLang="zh-CN" sz="2000" smtClean="0">
              <a:solidFill>
                <a:srgbClr val="FF0000"/>
              </a:solidFill>
              <a:latin typeface="黑体" pitchFamily="2" charset="-122"/>
            </a:endParaRPr>
          </a:p>
          <a:p>
            <a:pPr marL="0" indent="0" eaLnBrk="1" hangingPunct="1">
              <a:lnSpc>
                <a:spcPct val="105000"/>
              </a:lnSpc>
              <a:buFont typeface="Wingdings 3" pitchFamily="18" charset="2"/>
              <a:buNone/>
            </a:pPr>
            <a:endParaRPr lang="zh-CN" altLang="en-US" sz="2000" smtClean="0"/>
          </a:p>
          <a:p>
            <a:pPr marL="0" indent="0" eaLnBrk="1" hangingPunct="1">
              <a:lnSpc>
                <a:spcPct val="105000"/>
              </a:lnSpc>
              <a:buFont typeface="Wingdings 3" pitchFamily="18" charset="2"/>
              <a:buNone/>
            </a:pPr>
            <a:r>
              <a:rPr lang="zh-CN" altLang="zh-CN" sz="2000" smtClean="0"/>
              <a:t>修正《建筑安装工程费用项目组成》明确</a:t>
            </a:r>
            <a:r>
              <a:rPr lang="zh-CN" altLang="en-US" sz="2000" smtClean="0"/>
              <a:t>：</a:t>
            </a:r>
            <a:endParaRPr lang="en-US" altLang="zh-CN" sz="2000" smtClean="0"/>
          </a:p>
          <a:p>
            <a:pPr marL="0" indent="0" eaLnBrk="1" hangingPunct="1">
              <a:lnSpc>
                <a:spcPct val="105000"/>
              </a:lnSpc>
              <a:buFont typeface="Wingdings 3" pitchFamily="18" charset="2"/>
              <a:buNone/>
            </a:pPr>
            <a:r>
              <a:rPr lang="zh-CN" altLang="zh-CN" sz="2000" smtClean="0"/>
              <a:t>建筑安装工程税前造价</a:t>
            </a:r>
            <a:r>
              <a:rPr lang="zh-CN" altLang="en-US" sz="2000" smtClean="0"/>
              <a:t>各</a:t>
            </a:r>
            <a:r>
              <a:rPr lang="zh-CN" altLang="zh-CN" sz="2000" smtClean="0"/>
              <a:t>构成费用均以不含可抵扣进项税额的“</a:t>
            </a:r>
            <a:r>
              <a:rPr lang="zh-CN" altLang="en-US" sz="2000" smtClean="0"/>
              <a:t>除</a:t>
            </a:r>
            <a:r>
              <a:rPr lang="zh-CN" altLang="zh-CN" sz="2000" smtClean="0"/>
              <a:t>税金额”计算。</a:t>
            </a:r>
            <a:endParaRPr lang="zh-CN" altLang="en-US" sz="2000" smtClean="0">
              <a:solidFill>
                <a:srgbClr val="FF0000"/>
              </a:solidFill>
              <a:latin typeface="黑体" pitchFamily="2" charset="-122"/>
            </a:endParaRPr>
          </a:p>
        </p:txBody>
      </p:sp>
      <p:sp>
        <p:nvSpPr>
          <p:cNvPr id="5" name="矩形 4"/>
          <p:cNvSpPr/>
          <p:nvPr/>
        </p:nvSpPr>
        <p:spPr>
          <a:xfrm>
            <a:off x="684213" y="2492375"/>
            <a:ext cx="2808287" cy="936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dirty="0">
                <a:solidFill>
                  <a:srgbClr val="FF0000"/>
                </a:solidFill>
              </a:rPr>
              <a:t>含税</a:t>
            </a:r>
            <a:r>
              <a:rPr lang="zh-CN" altLang="en-US" sz="3200" dirty="0"/>
              <a:t>金额 计费</a:t>
            </a:r>
          </a:p>
        </p:txBody>
      </p:sp>
      <p:sp>
        <p:nvSpPr>
          <p:cNvPr id="6" name="矩形 5"/>
          <p:cNvSpPr/>
          <p:nvPr/>
        </p:nvSpPr>
        <p:spPr>
          <a:xfrm>
            <a:off x="5651500" y="2563813"/>
            <a:ext cx="2808288" cy="936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dirty="0">
                <a:solidFill>
                  <a:srgbClr val="FF0000"/>
                </a:solidFill>
              </a:rPr>
              <a:t>除税</a:t>
            </a:r>
            <a:r>
              <a:rPr lang="zh-CN" altLang="en-US" sz="3200" dirty="0"/>
              <a:t>金额 计费</a:t>
            </a:r>
          </a:p>
        </p:txBody>
      </p:sp>
      <p:sp>
        <p:nvSpPr>
          <p:cNvPr id="8" name="右箭头 7"/>
          <p:cNvSpPr/>
          <p:nvPr/>
        </p:nvSpPr>
        <p:spPr>
          <a:xfrm>
            <a:off x="3492500" y="2636838"/>
            <a:ext cx="2087563" cy="682625"/>
          </a:xfrm>
          <a:prstGeom prst="rightArrow">
            <a:avLst>
              <a:gd name="adj1" fmla="val 50000"/>
              <a:gd name="adj2" fmla="val 12518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endParaRPr lang="zh-CN" altLang="en-US" dirty="0">
              <a:solidFill>
                <a:srgbClr val="FF0000"/>
              </a:solidFill>
              <a:latin typeface="+mn-ea"/>
            </a:endParaRPr>
          </a:p>
        </p:txBody>
      </p:sp>
      <p:graphicFrame>
        <p:nvGraphicFramePr>
          <p:cNvPr id="4" name="表格 3"/>
          <p:cNvGraphicFramePr>
            <a:graphicFrameLocks noGrp="1"/>
          </p:cNvGraphicFramePr>
          <p:nvPr/>
        </p:nvGraphicFramePr>
        <p:xfrm>
          <a:off x="611188" y="1549400"/>
          <a:ext cx="8208962" cy="3535363"/>
        </p:xfrm>
        <a:graphic>
          <a:graphicData uri="http://schemas.openxmlformats.org/drawingml/2006/table">
            <a:tbl>
              <a:tblPr firstRow="1" bandRow="1">
                <a:tableStyleId>{5C22544A-7EE6-4342-B048-85BDC9FD1C3A}</a:tableStyleId>
              </a:tblPr>
              <a:tblGrid>
                <a:gridCol w="4176489"/>
                <a:gridCol w="4032473"/>
              </a:tblGrid>
              <a:tr h="457210">
                <a:tc>
                  <a:txBody>
                    <a:bodyPr/>
                    <a:lstStyle/>
                    <a:p>
                      <a:pPr algn="ctr"/>
                      <a:r>
                        <a:rPr lang="zh-CN" altLang="en-US" sz="2400" dirty="0" smtClean="0"/>
                        <a:t>营业税下</a:t>
                      </a:r>
                      <a:endParaRPr lang="zh-CN" altLang="en-US" sz="2400" dirty="0"/>
                    </a:p>
                  </a:txBody>
                  <a:tcPr marL="91441" marR="91441" marT="45721" marB="45721"/>
                </a:tc>
                <a:tc>
                  <a:txBody>
                    <a:bodyPr/>
                    <a:lstStyle/>
                    <a:p>
                      <a:pPr algn="ctr"/>
                      <a:r>
                        <a:rPr lang="zh-CN" altLang="en-US" sz="2400" dirty="0" smtClean="0"/>
                        <a:t>增值税下</a:t>
                      </a:r>
                      <a:endParaRPr lang="zh-CN" altLang="en-US" sz="2400" dirty="0"/>
                    </a:p>
                  </a:txBody>
                  <a:tcPr marL="91441" marR="91441" marT="45721" marB="45721"/>
                </a:tc>
              </a:tr>
              <a:tr h="3078153">
                <a:tc>
                  <a:txBody>
                    <a:bodyPr/>
                    <a:lstStyle/>
                    <a:p>
                      <a:pPr marL="0" algn="l" defTabSz="914400" rtl="0" eaLnBrk="1" latinLnBrk="0" hangingPunct="1"/>
                      <a:r>
                        <a:rPr lang="zh-CN" altLang="en-US" sz="2400" b="1" kern="1200" dirty="0" smtClean="0">
                          <a:solidFill>
                            <a:schemeClr val="dk1"/>
                          </a:solidFill>
                          <a:latin typeface="+mn-lt"/>
                          <a:ea typeface="+mn-ea"/>
                          <a:cs typeface="+mn-cs"/>
                        </a:rPr>
                        <a:t>税金</a:t>
                      </a:r>
                      <a:endParaRPr lang="en-US" altLang="zh-CN" sz="2400" b="1" kern="1200" dirty="0" smtClean="0">
                        <a:solidFill>
                          <a:schemeClr val="dk1"/>
                        </a:solidFill>
                        <a:latin typeface="+mn-lt"/>
                        <a:ea typeface="+mn-ea"/>
                        <a:cs typeface="+mn-cs"/>
                      </a:endParaRPr>
                    </a:p>
                    <a:p>
                      <a:pPr marL="0" algn="l" defTabSz="914400" rtl="0" eaLnBrk="1" latinLnBrk="0" hangingPunct="1"/>
                      <a:r>
                        <a:rPr lang="zh-CN" altLang="en-US" sz="2400" kern="1200" dirty="0" smtClean="0">
                          <a:solidFill>
                            <a:schemeClr val="dk1"/>
                          </a:solidFill>
                          <a:latin typeface="+mn-lt"/>
                          <a:ea typeface="+mn-ea"/>
                          <a:cs typeface="+mn-cs"/>
                        </a:rPr>
                        <a:t>指国家税法规定的应计入建筑安装工程造价内的营业税、城市维护建设税、教育费附加以及地方教育附加。</a:t>
                      </a:r>
                      <a:endParaRPr lang="en-US" altLang="zh-CN" sz="2400" kern="1200" dirty="0" smtClean="0">
                        <a:solidFill>
                          <a:schemeClr val="dk1"/>
                        </a:solidFill>
                        <a:latin typeface="+mn-lt"/>
                        <a:ea typeface="+mn-ea"/>
                        <a:cs typeface="+mn-cs"/>
                      </a:endParaRPr>
                    </a:p>
                    <a:p>
                      <a:pPr marL="0" algn="l" defTabSz="914400" rtl="0" eaLnBrk="1" latinLnBrk="0" hangingPunct="1"/>
                      <a:endParaRPr lang="en-US" altLang="zh-CN" sz="2400" kern="1200" dirty="0" smtClean="0">
                        <a:solidFill>
                          <a:schemeClr val="dk1"/>
                        </a:solidFill>
                        <a:latin typeface="+mn-lt"/>
                        <a:ea typeface="+mn-ea"/>
                        <a:cs typeface="+mn-cs"/>
                      </a:endParaRPr>
                    </a:p>
                    <a:p>
                      <a:pPr marL="0" algn="l" defTabSz="914400" rtl="0" eaLnBrk="1" latinLnBrk="0" hangingPunct="1"/>
                      <a:r>
                        <a:rPr lang="zh-CN" altLang="en-US" sz="2400" kern="1200" dirty="0" smtClean="0">
                          <a:solidFill>
                            <a:schemeClr val="dk1"/>
                          </a:solidFill>
                          <a:latin typeface="+mn-lt"/>
                          <a:ea typeface="+mn-ea"/>
                          <a:cs typeface="+mn-cs"/>
                        </a:rPr>
                        <a:t>税金</a:t>
                      </a:r>
                      <a:r>
                        <a:rPr lang="en-US" altLang="zh-CN" sz="2400" kern="1200" dirty="0" smtClean="0">
                          <a:solidFill>
                            <a:schemeClr val="dk1"/>
                          </a:solidFill>
                          <a:latin typeface="+mn-lt"/>
                          <a:ea typeface="+mn-ea"/>
                          <a:cs typeface="+mn-cs"/>
                        </a:rPr>
                        <a:t>=</a:t>
                      </a:r>
                      <a:r>
                        <a:rPr lang="zh-CN" altLang="en-US" sz="2400" kern="1200" dirty="0" smtClean="0">
                          <a:solidFill>
                            <a:schemeClr val="dk1"/>
                          </a:solidFill>
                          <a:latin typeface="+mn-lt"/>
                          <a:ea typeface="+mn-ea"/>
                          <a:cs typeface="+mn-cs"/>
                        </a:rPr>
                        <a:t>税前造价</a:t>
                      </a:r>
                      <a:r>
                        <a:rPr lang="en-US" altLang="zh-CN" sz="2400" kern="1200" dirty="0" smtClean="0">
                          <a:solidFill>
                            <a:schemeClr val="dk1"/>
                          </a:solidFill>
                          <a:latin typeface="+mn-lt"/>
                          <a:ea typeface="+mn-ea"/>
                          <a:cs typeface="+mn-cs"/>
                        </a:rPr>
                        <a:t>×</a:t>
                      </a:r>
                      <a:r>
                        <a:rPr lang="zh-CN" altLang="en-US" sz="2400" kern="1200" dirty="0" smtClean="0">
                          <a:solidFill>
                            <a:schemeClr val="dk1"/>
                          </a:solidFill>
                          <a:latin typeface="+mn-lt"/>
                          <a:ea typeface="+mn-ea"/>
                          <a:cs typeface="+mn-cs"/>
                        </a:rPr>
                        <a:t>综合税率</a:t>
                      </a:r>
                      <a:r>
                        <a:rPr lang="zh-CN" altLang="zh-CN" sz="2400" kern="1200" dirty="0" smtClean="0">
                          <a:solidFill>
                            <a:schemeClr val="dk1"/>
                          </a:solidFill>
                          <a:latin typeface="+mn-lt"/>
                          <a:ea typeface="+mn-ea"/>
                          <a:cs typeface="+mn-cs"/>
                        </a:rPr>
                        <a:t>。</a:t>
                      </a:r>
                      <a:endParaRPr lang="zh-CN" altLang="en-US" sz="2400" kern="1200" dirty="0">
                        <a:solidFill>
                          <a:schemeClr val="dk1"/>
                        </a:solidFill>
                        <a:latin typeface="+mn-lt"/>
                        <a:ea typeface="+mn-ea"/>
                        <a:cs typeface="+mn-cs"/>
                      </a:endParaRPr>
                    </a:p>
                  </a:txBody>
                  <a:tcPr marL="91441" marR="91441" marT="45721" marB="45721"/>
                </a:tc>
                <a:tc>
                  <a:txBody>
                    <a:bodyPr/>
                    <a:lstStyle/>
                    <a:p>
                      <a:pPr marL="0" algn="l" defTabSz="914400" rtl="0" eaLnBrk="1" latinLnBrk="0" hangingPunct="1"/>
                      <a:r>
                        <a:rPr kumimoji="0" lang="zh-CN" altLang="en-US" sz="2400" b="1" kern="1200" dirty="0" smtClean="0">
                          <a:solidFill>
                            <a:schemeClr val="dk1"/>
                          </a:solidFill>
                          <a:latin typeface="+mn-lt"/>
                          <a:ea typeface="+mn-ea"/>
                          <a:cs typeface="+mn-cs"/>
                        </a:rPr>
                        <a:t>税金</a:t>
                      </a:r>
                      <a:endParaRPr kumimoji="0" lang="en-US" altLang="zh-CN" sz="2400" b="1" kern="1200" dirty="0" smtClean="0">
                        <a:solidFill>
                          <a:schemeClr val="dk1"/>
                        </a:solidFill>
                        <a:latin typeface="+mn-lt"/>
                        <a:ea typeface="+mn-ea"/>
                        <a:cs typeface="+mn-cs"/>
                      </a:endParaRPr>
                    </a:p>
                    <a:p>
                      <a:pPr marL="0" algn="l" defTabSz="914400" rtl="0" eaLnBrk="1" latinLnBrk="0" hangingPunct="1"/>
                      <a:r>
                        <a:rPr lang="zh-CN" altLang="zh-CN" sz="2400" kern="1200" dirty="0" smtClean="0">
                          <a:solidFill>
                            <a:schemeClr val="dk1"/>
                          </a:solidFill>
                          <a:latin typeface="+mn-lt"/>
                          <a:ea typeface="+mn-ea"/>
                          <a:cs typeface="+mn-cs"/>
                        </a:rPr>
                        <a:t>指按照国家税法规定应计入建筑安装工程造价内的增值税</a:t>
                      </a:r>
                      <a:r>
                        <a:rPr lang="zh-CN" altLang="zh-CN" sz="2400" b="1" kern="1200" dirty="0" smtClean="0">
                          <a:solidFill>
                            <a:srgbClr val="FF0000"/>
                          </a:solidFill>
                          <a:latin typeface="+mn-lt"/>
                          <a:ea typeface="+mn-ea"/>
                          <a:cs typeface="+mn-cs"/>
                        </a:rPr>
                        <a:t>销项税额</a:t>
                      </a:r>
                      <a:r>
                        <a:rPr lang="zh-CN" altLang="zh-CN" sz="2400" kern="1200" dirty="0" smtClean="0">
                          <a:solidFill>
                            <a:schemeClr val="dk1"/>
                          </a:solidFill>
                          <a:latin typeface="+mn-lt"/>
                          <a:ea typeface="+mn-ea"/>
                          <a:cs typeface="+mn-cs"/>
                        </a:rPr>
                        <a:t>，用</a:t>
                      </a:r>
                      <a:r>
                        <a:rPr lang="zh-CN" altLang="en-US" sz="2400" kern="1200" dirty="0" smtClean="0">
                          <a:solidFill>
                            <a:schemeClr val="dk1"/>
                          </a:solidFill>
                          <a:latin typeface="+mn-lt"/>
                          <a:ea typeface="+mn-ea"/>
                          <a:cs typeface="+mn-cs"/>
                        </a:rPr>
                        <a:t>于</a:t>
                      </a:r>
                      <a:r>
                        <a:rPr lang="zh-CN" altLang="zh-CN" sz="2400" kern="1200" dirty="0" smtClean="0">
                          <a:solidFill>
                            <a:schemeClr val="dk1"/>
                          </a:solidFill>
                          <a:latin typeface="+mn-lt"/>
                          <a:ea typeface="+mn-ea"/>
                          <a:cs typeface="+mn-cs"/>
                        </a:rPr>
                        <a:t>开支进行税额和缴纳应纳税额。</a:t>
                      </a:r>
                      <a:endParaRPr lang="en-US" altLang="zh-CN" sz="2400" kern="1200" dirty="0" smtClean="0">
                        <a:solidFill>
                          <a:schemeClr val="dk1"/>
                        </a:solidFill>
                        <a:latin typeface="+mn-lt"/>
                        <a:ea typeface="+mn-ea"/>
                        <a:cs typeface="+mn-cs"/>
                      </a:endParaRPr>
                    </a:p>
                    <a:p>
                      <a:pPr marL="0" algn="l" defTabSz="914400" rtl="0" eaLnBrk="1" latinLnBrk="0" hangingPunct="1"/>
                      <a:endParaRPr lang="en-US" altLang="zh-CN" sz="2400" kern="1200" dirty="0" smtClean="0">
                        <a:solidFill>
                          <a:schemeClr val="dk1"/>
                        </a:solidFill>
                        <a:latin typeface="+mn-lt"/>
                        <a:ea typeface="+mn-ea"/>
                        <a:cs typeface="+mn-cs"/>
                      </a:endParaRPr>
                    </a:p>
                    <a:p>
                      <a:pPr marL="0" algn="l" defTabSz="914400" rtl="0" eaLnBrk="1" latinLnBrk="0" hangingPunct="1"/>
                      <a:r>
                        <a:rPr lang="zh-CN" altLang="en-US" sz="2400" kern="1200" dirty="0" smtClean="0">
                          <a:solidFill>
                            <a:schemeClr val="dk1"/>
                          </a:solidFill>
                          <a:latin typeface="+mn-lt"/>
                          <a:ea typeface="+mn-ea"/>
                          <a:cs typeface="+mn-cs"/>
                        </a:rPr>
                        <a:t>税金</a:t>
                      </a:r>
                      <a:r>
                        <a:rPr lang="en-US" altLang="zh-CN" sz="2400" kern="1200" dirty="0" smtClean="0">
                          <a:solidFill>
                            <a:schemeClr val="dk1"/>
                          </a:solidFill>
                          <a:latin typeface="+mn-lt"/>
                          <a:ea typeface="+mn-ea"/>
                          <a:cs typeface="+mn-cs"/>
                        </a:rPr>
                        <a:t>=</a:t>
                      </a:r>
                      <a:r>
                        <a:rPr lang="zh-CN" altLang="en-US" sz="2400" kern="1200" dirty="0" smtClean="0">
                          <a:solidFill>
                            <a:schemeClr val="dk1"/>
                          </a:solidFill>
                          <a:latin typeface="+mn-lt"/>
                          <a:ea typeface="+mn-ea"/>
                          <a:cs typeface="+mn-cs"/>
                        </a:rPr>
                        <a:t>税前造价</a:t>
                      </a:r>
                      <a:r>
                        <a:rPr lang="en-US" altLang="zh-CN" sz="2400" kern="1200" dirty="0" smtClean="0">
                          <a:solidFill>
                            <a:schemeClr val="dk1"/>
                          </a:solidFill>
                          <a:latin typeface="+mn-lt"/>
                          <a:ea typeface="+mn-ea"/>
                          <a:cs typeface="+mn-cs"/>
                        </a:rPr>
                        <a:t>×</a:t>
                      </a:r>
                      <a:r>
                        <a:rPr lang="zh-CN" altLang="en-US" sz="2400" kern="1200" dirty="0" smtClean="0">
                          <a:solidFill>
                            <a:srgbClr val="FF0000"/>
                          </a:solidFill>
                          <a:latin typeface="+mn-lt"/>
                          <a:ea typeface="+mn-ea"/>
                          <a:cs typeface="+mn-cs"/>
                        </a:rPr>
                        <a:t>增值税税率</a:t>
                      </a:r>
                      <a:r>
                        <a:rPr lang="zh-CN" altLang="en-US" sz="2400" kern="1200" dirty="0" smtClean="0">
                          <a:solidFill>
                            <a:schemeClr val="dk1"/>
                          </a:solidFill>
                          <a:latin typeface="+mn-lt"/>
                          <a:ea typeface="+mn-ea"/>
                          <a:cs typeface="+mn-cs"/>
                        </a:rPr>
                        <a:t>。</a:t>
                      </a:r>
                      <a:endParaRPr lang="en-US" altLang="zh-CN" sz="2400" kern="1200" dirty="0" smtClean="0">
                        <a:solidFill>
                          <a:schemeClr val="dk1"/>
                        </a:solidFill>
                        <a:latin typeface="+mn-lt"/>
                        <a:ea typeface="+mn-ea"/>
                        <a:cs typeface="+mn-cs"/>
                      </a:endParaRPr>
                    </a:p>
                  </a:txBody>
                  <a:tcPr marL="91441" marR="91441" marT="45721" marB="45721"/>
                </a:tc>
              </a:tr>
            </a:tbl>
          </a:graphicData>
        </a:graphic>
      </p:graphicFrame>
      <p:sp>
        <p:nvSpPr>
          <p:cNvPr id="5" name="动作按钮: 上一张 4">
            <a:hlinkClick r:id="rId2" action="ppaction://hlinksldjump" highlightClick="1"/>
          </p:cNvPr>
          <p:cNvSpPr/>
          <p:nvPr/>
        </p:nvSpPr>
        <p:spPr>
          <a:xfrm>
            <a:off x="8388350" y="6021388"/>
            <a:ext cx="504825" cy="503237"/>
          </a:xfrm>
          <a:prstGeom prst="actionButtonReturn">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03238" y="1341438"/>
          <a:ext cx="8137525" cy="4826000"/>
        </p:xfrm>
        <a:graphic>
          <a:graphicData uri="http://schemas.openxmlformats.org/drawingml/2006/table">
            <a:tbl>
              <a:tblPr/>
              <a:tblGrid>
                <a:gridCol w="755650"/>
                <a:gridCol w="1584325"/>
                <a:gridCol w="5797550"/>
              </a:tblGrid>
              <a:tr h="361950">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序号</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材料单价组成</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扣减进项税额方法</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77838">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rPr>
                        <a:t>一</a:t>
                      </a:r>
                      <a:endParaRPr kumimoji="0" lang="zh-CN" altLang="zh-CN" sz="14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ts val="1500"/>
                        </a:lnSpc>
                        <a:spcBef>
                          <a:spcPct val="0"/>
                        </a:spcBef>
                        <a:spcAft>
                          <a:spcPct val="0"/>
                        </a:spcAft>
                        <a:buClrTx/>
                        <a:buSzTx/>
                        <a:buFontTx/>
                        <a:buNone/>
                        <a:tabLst/>
                      </a:pPr>
                      <a:r>
                        <a:rPr kumimoji="0" lang="zh-CN" altLang="zh-CN" sz="1600" b="1" i="0" u="none" strike="noStrike" cap="none" normalizeH="0" baseline="0" smtClean="0">
                          <a:ln>
                            <a:noFill/>
                          </a:ln>
                          <a:solidFill>
                            <a:srgbClr val="FF0000"/>
                          </a:solidFill>
                          <a:effectLst/>
                          <a:latin typeface="Arial" panose="020B0604020202020204" pitchFamily="34" charset="0"/>
                          <a:ea typeface="黑体" panose="02010609060101010101" pitchFamily="49" charset="-122"/>
                        </a:rPr>
                        <a:t>“</a:t>
                      </a: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两票制</a:t>
                      </a:r>
                      <a:r>
                        <a:rPr kumimoji="0" lang="zh-CN" altLang="zh-CN" sz="1600" b="1" i="0" u="none" strike="noStrike" cap="none" normalizeH="0" baseline="0" smtClean="0">
                          <a:ln>
                            <a:noFill/>
                          </a:ln>
                          <a:solidFill>
                            <a:srgbClr val="FF0000"/>
                          </a:solidFill>
                          <a:effectLst/>
                          <a:latin typeface="Arial" panose="020B0604020202020204" pitchFamily="34" charset="0"/>
                          <a:ea typeface="黑体" panose="02010609060101010101" pitchFamily="49" charset="-122"/>
                        </a:rPr>
                        <a:t>”</a:t>
                      </a: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材料</a:t>
                      </a:r>
                      <a:endParaRPr kumimoji="0" lang="zh-CN" altLang="zh-CN" sz="1600" b="0" i="0" u="none" strike="noStrike" cap="none" normalizeH="0" baseline="0" smtClean="0">
                        <a:ln>
                          <a:noFill/>
                        </a:ln>
                        <a:solidFill>
                          <a:srgbClr val="FF0000"/>
                        </a:solidFill>
                        <a:effectLst/>
                        <a:latin typeface="仿宋_GB2312" pitchFamily="49" charset="-122"/>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ts val="1500"/>
                        </a:lnSpc>
                        <a:spcBef>
                          <a:spcPct val="0"/>
                        </a:spcBef>
                        <a:spcAft>
                          <a:spcPct val="0"/>
                        </a:spcAft>
                        <a:buClrTx/>
                        <a:buSzTx/>
                        <a:buFontTx/>
                        <a:buNone/>
                        <a:tabLst/>
                      </a:pP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材料原价、运杂费及</a:t>
                      </a:r>
                      <a:r>
                        <a:rPr kumimoji="0" lang="zh-CN" altLang="zh-CN" sz="1600" b="1" i="0" u="none" strike="noStrike" cap="none" normalizeH="0" baseline="0" smtClean="0">
                          <a:ln>
                            <a:noFill/>
                          </a:ln>
                          <a:solidFill>
                            <a:srgbClr val="FF0000"/>
                          </a:solidFill>
                          <a:effectLst/>
                          <a:latin typeface="仿宋_GB2312" pitchFamily="49" charset="-122"/>
                          <a:ea typeface="宋体" panose="02010600030101010101" pitchFamily="2" charset="-122"/>
                        </a:rPr>
                        <a:t>运输损耗费</a:t>
                      </a: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按以下方法分别扣减。</a:t>
                      </a:r>
                      <a:endParaRPr kumimoji="0" lang="zh-CN" altLang="zh-CN" sz="1600" b="0" i="0" u="none" strike="noStrike" cap="none" normalizeH="0" baseline="0" smtClean="0">
                        <a:ln>
                          <a:noFill/>
                        </a:ln>
                        <a:solidFill>
                          <a:srgbClr val="FF0000"/>
                        </a:solidFill>
                        <a:effectLst/>
                        <a:latin typeface="仿宋_GB2312" pitchFamily="49" charset="-122"/>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477838">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1.1</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材料原价</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以购进货物适用的税率</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(17%</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13%)</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或征收率（</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3%</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）扣减。</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93700">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1.2</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运杂费</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以接受交通运输业服务适用税率</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11%</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扣减。</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511175">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1.3</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运输损耗费</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运输过程所发生损耗增加费，以运输损耗率计算，随材料原价和运杂费扣减而扣减。</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576263">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rPr>
                        <a:t>二</a:t>
                      </a:r>
                      <a:endParaRPr kumimoji="0" lang="zh-CN" altLang="zh-CN" sz="14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ts val="1500"/>
                        </a:lnSpc>
                        <a:spcBef>
                          <a:spcPct val="0"/>
                        </a:spcBef>
                        <a:spcAft>
                          <a:spcPct val="0"/>
                        </a:spcAft>
                        <a:buClrTx/>
                        <a:buSzTx/>
                        <a:buFontTx/>
                        <a:buNone/>
                        <a:tabLst/>
                      </a:pPr>
                      <a:r>
                        <a:rPr kumimoji="0" lang="zh-CN" altLang="zh-CN" sz="1600" b="1" i="0" u="none" strike="noStrike" cap="none" normalizeH="0" baseline="0" smtClean="0">
                          <a:ln>
                            <a:noFill/>
                          </a:ln>
                          <a:solidFill>
                            <a:srgbClr val="FF0000"/>
                          </a:solidFill>
                          <a:effectLst/>
                          <a:latin typeface="Arial" panose="020B0604020202020204" pitchFamily="34" charset="0"/>
                          <a:ea typeface="黑体" panose="02010609060101010101" pitchFamily="49" charset="-122"/>
                        </a:rPr>
                        <a:t>“</a:t>
                      </a:r>
                      <a:r>
                        <a:rPr kumimoji="0" lang="zh-CN" altLang="en-US" sz="1600" b="1" i="0" u="none" strike="noStrike" cap="none" normalizeH="0" baseline="0" smtClean="0">
                          <a:ln>
                            <a:noFill/>
                          </a:ln>
                          <a:solidFill>
                            <a:srgbClr val="FF0000"/>
                          </a:solidFill>
                          <a:effectLst/>
                          <a:latin typeface="仿宋_GB2312" pitchFamily="49" charset="-122"/>
                          <a:ea typeface="黑体" panose="02010609060101010101" pitchFamily="49" charset="-122"/>
                        </a:rPr>
                        <a:t>一</a:t>
                      </a: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票制</a:t>
                      </a:r>
                      <a:r>
                        <a:rPr kumimoji="0" lang="zh-CN" altLang="zh-CN" sz="1600" b="1" i="0" u="none" strike="noStrike" cap="none" normalizeH="0" baseline="0" smtClean="0">
                          <a:ln>
                            <a:noFill/>
                          </a:ln>
                          <a:solidFill>
                            <a:srgbClr val="FF0000"/>
                          </a:solidFill>
                          <a:effectLst/>
                          <a:latin typeface="Arial" panose="020B0604020202020204" pitchFamily="34" charset="0"/>
                          <a:ea typeface="黑体" panose="02010609060101010101" pitchFamily="49" charset="-122"/>
                        </a:rPr>
                        <a:t>”</a:t>
                      </a: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材料</a:t>
                      </a:r>
                      <a:endParaRPr kumimoji="0" lang="zh-CN" altLang="zh-CN" sz="1600" b="0" i="0" u="none" strike="noStrike" cap="none" normalizeH="0" baseline="0" smtClean="0">
                        <a:ln>
                          <a:noFill/>
                        </a:ln>
                        <a:solidFill>
                          <a:srgbClr val="FF0000"/>
                        </a:solidFill>
                        <a:effectLst/>
                        <a:latin typeface="仿宋_GB2312" pitchFamily="49" charset="-122"/>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ts val="1500"/>
                        </a:lnSpc>
                        <a:spcBef>
                          <a:spcPct val="0"/>
                        </a:spcBef>
                        <a:spcAft>
                          <a:spcPct val="0"/>
                        </a:spcAft>
                        <a:buClrTx/>
                        <a:buSzTx/>
                        <a:buFontTx/>
                        <a:buNone/>
                        <a:tabLst/>
                      </a:pP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材料原价、运杂费及</a:t>
                      </a:r>
                      <a:r>
                        <a:rPr kumimoji="0" lang="zh-CN" altLang="zh-CN" sz="1600" b="1" i="0" u="none" strike="noStrike" cap="none" normalizeH="0" baseline="0" smtClean="0">
                          <a:ln>
                            <a:noFill/>
                          </a:ln>
                          <a:solidFill>
                            <a:srgbClr val="FF0000"/>
                          </a:solidFill>
                          <a:effectLst/>
                          <a:latin typeface="仿宋_GB2312" pitchFamily="49" charset="-122"/>
                          <a:ea typeface="宋体" panose="02010600030101010101" pitchFamily="2" charset="-122"/>
                        </a:rPr>
                        <a:t>运输损耗费</a:t>
                      </a:r>
                      <a:r>
                        <a:rPr kumimoji="0" lang="zh-CN" altLang="zh-CN" sz="1600" b="1" i="0" u="none" strike="noStrike" cap="none" normalizeH="0" baseline="0" smtClean="0">
                          <a:ln>
                            <a:noFill/>
                          </a:ln>
                          <a:solidFill>
                            <a:srgbClr val="FF0000"/>
                          </a:solidFill>
                          <a:effectLst/>
                          <a:latin typeface="仿宋_GB2312" pitchFamily="49" charset="-122"/>
                          <a:ea typeface="黑体" panose="02010609060101010101" pitchFamily="49" charset="-122"/>
                        </a:rPr>
                        <a:t>按以下方法分别扣减。</a:t>
                      </a:r>
                      <a:endParaRPr kumimoji="0" lang="zh-CN" altLang="zh-CN" sz="1600" b="0" i="0" u="none" strike="noStrike" cap="none" normalizeH="0" baseline="0" smtClean="0">
                        <a:ln>
                          <a:noFill/>
                        </a:ln>
                        <a:solidFill>
                          <a:srgbClr val="FF0000"/>
                        </a:solidFill>
                        <a:effectLst/>
                        <a:latin typeface="仿宋_GB2312" pitchFamily="49" charset="-122"/>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576263">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2.1</a:t>
                      </a:r>
                      <a:endParaRPr kumimoji="0" lang="zh-CN" altLang="zh-CN" sz="14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材料原价</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a:t>
                      </a:r>
                      <a:r>
                        <a:rPr kumimoji="0" lang="zh-CN" altLang="en-US"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运杂费</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以购进货物适用的税率</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(17%</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13%)</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或征收率（</a:t>
                      </a:r>
                      <a:r>
                        <a:rPr kumimoji="0" lang="en-US"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3%</a:t>
                      </a: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）扣减。</a:t>
                      </a:r>
                      <a:endPar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576263">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ts val="1500"/>
                        </a:lnSpc>
                        <a:spcBef>
                          <a:spcPct val="0"/>
                        </a:spcBef>
                        <a:spcAft>
                          <a:spcPct val="0"/>
                        </a:spcAft>
                        <a:buClrTx/>
                        <a:buSzTx/>
                        <a:buFontTx/>
                        <a:buNone/>
                        <a:tabLst/>
                      </a:pPr>
                      <a:r>
                        <a:rPr kumimoji="0" lang="en-US"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rPr>
                        <a:t>2.2</a:t>
                      </a:r>
                      <a:endParaRPr kumimoji="0" lang="zh-CN" altLang="zh-CN" sz="1600" b="1" i="0" u="none" strike="noStrike" cap="none" normalizeH="0" baseline="0" smtClean="0">
                        <a:ln>
                          <a:noFill/>
                        </a:ln>
                        <a:solidFill>
                          <a:srgbClr val="FFFFFF"/>
                        </a:solidFill>
                        <a:effectLst/>
                        <a:latin typeface="Lucida Sans Unicode" panose="020B0602030504020204" pitchFamily="34" charset="0"/>
                        <a:ea typeface="黑体" panose="02010609060101010101" pitchFamily="49"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ts val="15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运输损耗费</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ts val="15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Lucida Sans Unicode" panose="020B0602030504020204" pitchFamily="34" charset="0"/>
                          <a:ea typeface="黑体" panose="02010609060101010101" pitchFamily="49" charset="-122"/>
                        </a:rPr>
                        <a:t>运输过程所发生损耗增加费，以运输损耗率计算，随材料原价和运杂费扣减而扣减。</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874713">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rPr>
                        <a:t>三</a:t>
                      </a:r>
                      <a:endParaRPr kumimoji="0" lang="zh-CN" altLang="zh-CN" sz="14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FF0000"/>
                          </a:solidFill>
                          <a:effectLst/>
                          <a:latin typeface="Lucida Sans Unicode" panose="020B0602030504020204" pitchFamily="34" charset="0"/>
                          <a:ea typeface="黑体" panose="02010609060101010101" pitchFamily="49" charset="-122"/>
                        </a:rPr>
                        <a:t>采购及保管费</a:t>
                      </a:r>
                      <a:endParaRPr kumimoji="0" lang="zh-CN" altLang="zh-CN" sz="1400" b="0" i="0" u="none" strike="noStrike" cap="none" normalizeH="0" baseline="0" smtClean="0">
                        <a:ln>
                          <a:noFill/>
                        </a:ln>
                        <a:solidFill>
                          <a:srgbClr val="FF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lvl1pPr eaLnBrk="0" hangingPunct="0">
                        <a:spcBef>
                          <a:spcPts val="400"/>
                        </a:spcBef>
                        <a:buClr>
                          <a:schemeClr val="accent1"/>
                        </a:buClr>
                        <a:buSzPct val="68000"/>
                        <a:buFont typeface="Wingdings 3" panose="05040102010807070707" pitchFamily="18" charset="2"/>
                        <a:defRPr sz="2300">
                          <a:solidFill>
                            <a:schemeClr val="tx1"/>
                          </a:solidFill>
                          <a:latin typeface="Lucida Sans Unicode" panose="020B0602030504020204" pitchFamily="34" charset="0"/>
                          <a:ea typeface="黑体" panose="02010609060101010101" pitchFamily="49" charset="-122"/>
                        </a:defRPr>
                      </a:lvl1pPr>
                      <a:lvl2pPr marL="742950" indent="-285750" eaLnBrk="0" hangingPunct="0">
                        <a:spcBef>
                          <a:spcPts val="325"/>
                        </a:spcBef>
                        <a:buClr>
                          <a:schemeClr val="accent1"/>
                        </a:buClr>
                        <a:buFont typeface="Verdana" panose="020B0604030504040204" pitchFamily="34" charset="0"/>
                        <a:defRPr sz="2100">
                          <a:solidFill>
                            <a:schemeClr val="tx1"/>
                          </a:solidFill>
                          <a:latin typeface="Lucida Sans Unicode" panose="020B0602030504020204" pitchFamily="34" charset="0"/>
                          <a:ea typeface="黑体" panose="02010609060101010101" pitchFamily="49" charset="-122"/>
                        </a:defRPr>
                      </a:lvl2pPr>
                      <a:lvl3pPr marL="1143000" indent="-228600" eaLnBrk="0" hangingPunct="0">
                        <a:spcBef>
                          <a:spcPts val="350"/>
                        </a:spcBef>
                        <a:buClr>
                          <a:schemeClr val="accent2"/>
                        </a:buClr>
                        <a:buSzPct val="100000"/>
                        <a:buFont typeface="Wingdings 2" panose="05020102010507070707" pitchFamily="18" charset="2"/>
                        <a:defRPr sz="1900">
                          <a:solidFill>
                            <a:schemeClr val="tx1"/>
                          </a:solidFill>
                          <a:latin typeface="Lucida Sans Unicode" panose="020B0602030504020204" pitchFamily="34" charset="0"/>
                          <a:ea typeface="黑体" panose="02010609060101010101" pitchFamily="49" charset="-122"/>
                        </a:defRPr>
                      </a:lvl3pPr>
                      <a:lvl4pPr marL="1600200" indent="-228600" eaLnBrk="0" hangingPunct="0">
                        <a:spcBef>
                          <a:spcPts val="350"/>
                        </a:spcBef>
                        <a:buClr>
                          <a:schemeClr val="accent2"/>
                        </a:buClr>
                        <a:buFont typeface="Wingdings 2" panose="05020102010507070707" pitchFamily="18" charset="2"/>
                        <a:defRPr sz="1700">
                          <a:solidFill>
                            <a:schemeClr val="tx1"/>
                          </a:solidFill>
                          <a:latin typeface="Lucida Sans Unicode" panose="020B0602030504020204" pitchFamily="34" charset="0"/>
                          <a:ea typeface="黑体" panose="02010609060101010101" pitchFamily="49" charset="-122"/>
                        </a:defRPr>
                      </a:lvl4pPr>
                      <a:lvl5pPr marL="2057400" indent="-228600" eaLnBrk="0" hangingPunct="0">
                        <a:spcBef>
                          <a:spcPts val="350"/>
                        </a:spcBef>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5pPr>
                      <a:lvl6pPr marL="25146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6pPr>
                      <a:lvl7pPr marL="29718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7pPr>
                      <a:lvl8pPr marL="34290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8pPr>
                      <a:lvl9pPr marL="3886200" indent="-228600" eaLnBrk="0" fontAlgn="base" hangingPunct="0">
                        <a:spcBef>
                          <a:spcPts val="350"/>
                        </a:spcBef>
                        <a:spcAft>
                          <a:spcPct val="0"/>
                        </a:spcAft>
                        <a:buClr>
                          <a:schemeClr val="accent2"/>
                        </a:buClr>
                        <a:buFont typeface="Wingdings 2" panose="05020102010507070707" pitchFamily="18" charset="2"/>
                        <a:defRPr>
                          <a:solidFill>
                            <a:schemeClr val="tx1"/>
                          </a:solidFill>
                          <a:latin typeface="Lucida Sans Unicode" panose="020B0602030504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FF0000"/>
                          </a:solidFill>
                          <a:effectLst/>
                          <a:latin typeface="Lucida Sans Unicode" panose="020B0602030504020204" pitchFamily="34" charset="0"/>
                          <a:ea typeface="黑体" panose="02010609060101010101" pitchFamily="49" charset="-122"/>
                        </a:rPr>
                        <a:t>一般不包含进项税额，费用水平（发生额）也不会因为营改增而发生变化，但由于采购及保管费的计算基础—材料原价、运杂费和运输损耗费受扣减的影响，采购保管费率应增加</a:t>
                      </a:r>
                      <a:r>
                        <a:rPr kumimoji="0" lang="zh-CN" altLang="en-US" sz="1600" b="0" i="0" u="none" strike="noStrike" cap="none" normalizeH="0" baseline="0" smtClean="0">
                          <a:ln>
                            <a:noFill/>
                          </a:ln>
                          <a:solidFill>
                            <a:srgbClr val="FF0000"/>
                          </a:solidFill>
                          <a:effectLst/>
                          <a:latin typeface="Lucida Sans Unicode" panose="020B0602030504020204" pitchFamily="34" charset="0"/>
                          <a:ea typeface="黑体" panose="02010609060101010101" pitchFamily="49" charset="-122"/>
                        </a:rPr>
                        <a:t>。</a:t>
                      </a:r>
                      <a:endParaRPr kumimoji="0" lang="zh-CN" altLang="zh-CN" sz="1400" b="0" i="0" u="none" strike="noStrike" cap="none" normalizeH="0" baseline="0" smtClean="0">
                        <a:ln>
                          <a:noFill/>
                        </a:ln>
                        <a:solidFill>
                          <a:srgbClr val="FF0000"/>
                        </a:solidFill>
                        <a:effectLst/>
                        <a:latin typeface="Calibri" panose="020F0502020204030204" pitchFamily="34" charset="0"/>
                        <a:ea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bl>
          </a:graphicData>
        </a:graphic>
      </p:graphicFrame>
      <p:sp>
        <p:nvSpPr>
          <p:cNvPr id="31787" name="Rectangle 45"/>
          <p:cNvSpPr>
            <a:spLocks/>
          </p:cNvSpPr>
          <p:nvPr/>
        </p:nvSpPr>
        <p:spPr bwMode="auto">
          <a:xfrm>
            <a:off x="468313" y="620713"/>
            <a:ext cx="7726362" cy="503237"/>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材料价格调整（除税原则）</a:t>
            </a:r>
            <a:r>
              <a:rPr lang="zh-CN" altLang="en-US" sz="2400">
                <a:latin typeface="Lucida Sans Unicode" pitchFamily="34" charset="0"/>
                <a:ea typeface="黑体" pitchFamily="2" charset="-122"/>
              </a:rPr>
              <a:t>    </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387" name="Group 467"/>
          <p:cNvGraphicFramePr>
            <a:graphicFrameLocks noGrp="1"/>
          </p:cNvGraphicFramePr>
          <p:nvPr/>
        </p:nvGraphicFramePr>
        <p:xfrm>
          <a:off x="323850" y="1989138"/>
          <a:ext cx="8496300" cy="2316162"/>
        </p:xfrm>
        <a:graphic>
          <a:graphicData uri="http://schemas.openxmlformats.org/drawingml/2006/table">
            <a:tbl>
              <a:tblPr/>
              <a:tblGrid>
                <a:gridCol w="420688"/>
                <a:gridCol w="614362"/>
                <a:gridCol w="741363"/>
                <a:gridCol w="593725"/>
                <a:gridCol w="665162"/>
                <a:gridCol w="519113"/>
                <a:gridCol w="739775"/>
                <a:gridCol w="741362"/>
                <a:gridCol w="741363"/>
                <a:gridCol w="739775"/>
                <a:gridCol w="646112"/>
                <a:gridCol w="741363"/>
                <a:gridCol w="592137"/>
              </a:tblGrid>
              <a:tr h="322263">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序号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材料编码</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材料名称</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规格</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单位</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税率</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材料单价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出厂价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采购及保管费</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平均税率</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245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含税单价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除税单价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含税原价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除税原价</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含税</a:t>
                      </a:r>
                      <a:endParaRPr kumimoji="0" lang="zh-CN" altLang="en-US"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charset="-122"/>
                          <a:ea typeface="微软雅黑" pitchFamily="34" charset="-122"/>
                        </a:rPr>
                        <a:t>除税</a:t>
                      </a:r>
                      <a:r>
                        <a:rPr kumimoji="0" lang="en-US" altLang="zh-CN" sz="1600" b="1" i="0" u="none" strike="noStrike" cap="none" normalizeH="0" baseline="0" smtClean="0">
                          <a:ln>
                            <a:noFill/>
                          </a:ln>
                          <a:solidFill>
                            <a:srgbClr val="000000"/>
                          </a:solidFill>
                          <a:effectLst/>
                          <a:latin typeface="宋体" charset="-122"/>
                          <a:ea typeface="微软雅黑" pitchFamily="34" charset="-122"/>
                        </a:rPr>
                        <a:t>(</a:t>
                      </a:r>
                      <a:r>
                        <a:rPr kumimoji="0" lang="zh-CN" altLang="en-US" sz="1600" b="1" i="0" u="none" strike="noStrike" cap="none" normalizeH="0" baseline="0" smtClean="0">
                          <a:ln>
                            <a:noFill/>
                          </a:ln>
                          <a:solidFill>
                            <a:srgbClr val="000000"/>
                          </a:solidFill>
                          <a:effectLst/>
                          <a:latin typeface="宋体" charset="-122"/>
                          <a:ea typeface="微软雅黑" pitchFamily="34" charset="-122"/>
                        </a:rPr>
                        <a:t>无抵扣项</a:t>
                      </a:r>
                      <a:r>
                        <a:rPr kumimoji="0" lang="en-US" altLang="zh-CN" sz="1600" b="1" i="0" u="none" strike="noStrike" cap="none" normalizeH="0" baseline="0" smtClean="0">
                          <a:ln>
                            <a:noFill/>
                          </a:ln>
                          <a:solidFill>
                            <a:srgbClr val="000000"/>
                          </a:solidFill>
                          <a:effectLst/>
                          <a:latin typeface="宋体" charset="-122"/>
                          <a:ea typeface="微软雅黑" pitchFamily="34" charset="-122"/>
                        </a:rPr>
                        <a:t>)</a:t>
                      </a:r>
                      <a:endParaRPr kumimoji="0" lang="en-US" altLang="zh-CN" sz="16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2286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宋体" charset="-122"/>
                          <a:ea typeface="微软雅黑" pitchFamily="34" charset="-122"/>
                        </a:rPr>
                        <a:t>1</a:t>
                      </a:r>
                      <a:endParaRPr kumimoji="0" lang="en-US" altLang="zh-CN" sz="16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01010100</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宋体" charset="-122"/>
                          <a:ea typeface="微软雅黑" pitchFamily="34" charset="-122"/>
                        </a:rPr>
                        <a:t>钢筋</a:t>
                      </a:r>
                      <a:endParaRPr kumimoji="0" lang="zh-CN" altLang="en-US"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宋体" charset="-122"/>
                          <a:ea typeface="微软雅黑" pitchFamily="34" charset="-122"/>
                        </a:rPr>
                        <a:t>综合</a:t>
                      </a:r>
                      <a:endParaRPr kumimoji="0" lang="zh-CN" altLang="en-US"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t</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17%</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4020</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3447.35</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3941.18</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3368.53</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78.82</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78.82</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16.61%</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宋体" charset="-122"/>
                          <a:ea typeface="微软雅黑" pitchFamily="34" charset="-122"/>
                        </a:rPr>
                        <a:t>2</a:t>
                      </a:r>
                      <a:endParaRPr kumimoji="0" lang="en-US" altLang="zh-CN" sz="16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01010300</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宋体" charset="-122"/>
                          <a:ea typeface="微软雅黑" pitchFamily="34" charset="-122"/>
                        </a:rPr>
                        <a:t>冷轧带肋钢筋</a:t>
                      </a:r>
                      <a:endParaRPr kumimoji="0" lang="zh-CN" altLang="en-US"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rgbClr val="000000"/>
                          </a:solidFill>
                          <a:effectLst/>
                          <a:latin typeface="宋体" charset="-122"/>
                          <a:ea typeface="微软雅黑" pitchFamily="34" charset="-122"/>
                        </a:rPr>
                        <a:t>　</a:t>
                      </a:r>
                      <a:endParaRPr kumimoji="0" lang="zh-CN" altLang="en-US"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t</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17%</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4300</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3687.46</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4215.69</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3603.15</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84.31</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84.31</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宋体" charset="-122"/>
                          <a:ea typeface="微软雅黑" pitchFamily="34" charset="-122"/>
                        </a:rPr>
                        <a:t>16.61%</a:t>
                      </a:r>
                      <a:endParaRPr kumimoji="0" lang="en-US" altLang="zh-CN" sz="1200" b="0" i="0" u="none" strike="noStrike" cap="none" normalizeH="0" baseline="0" smtClean="0">
                        <a:ln>
                          <a:noFill/>
                        </a:ln>
                        <a:solidFill>
                          <a:schemeClr val="tx1"/>
                        </a:solidFill>
                        <a:effectLst/>
                        <a:latin typeface="Lucida Sans Unicode" pitchFamily="34"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019" name="Group 51"/>
          <p:cNvGraphicFramePr>
            <a:graphicFrameLocks noGrp="1"/>
          </p:cNvGraphicFramePr>
          <p:nvPr/>
        </p:nvGraphicFramePr>
        <p:xfrm>
          <a:off x="468313" y="1228725"/>
          <a:ext cx="8051800" cy="5259388"/>
        </p:xfrm>
        <a:graphic>
          <a:graphicData uri="http://schemas.openxmlformats.org/drawingml/2006/table">
            <a:tbl>
              <a:tblPr/>
              <a:tblGrid>
                <a:gridCol w="720725"/>
                <a:gridCol w="1655762"/>
                <a:gridCol w="5675313"/>
              </a:tblGrid>
              <a:tr h="3873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Lucida Sans Unicode" pitchFamily="34" charset="0"/>
                          <a:ea typeface="黑体" pitchFamily="2" charset="-122"/>
                        </a:rPr>
                        <a:t>序号</a:t>
                      </a:r>
                      <a:endParaRPr kumimoji="0" lang="zh-CN" altLang="en-US"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Lucida Sans Unicode" pitchFamily="34" charset="0"/>
                          <a:ea typeface="黑体" pitchFamily="2" charset="-122"/>
                        </a:rPr>
                        <a:t>机具台班单价</a:t>
                      </a:r>
                      <a:endParaRPr kumimoji="0" lang="zh-CN" altLang="en-US"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Lucida Sans Unicode" pitchFamily="34" charset="0"/>
                          <a:ea typeface="黑体" pitchFamily="2" charset="-122"/>
                        </a:rPr>
                        <a:t>扣减进项税额方法</a:t>
                      </a:r>
                      <a:endParaRPr kumimoji="0" lang="zh-CN" altLang="en-US"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60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机械台班单价</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各组成内容按以下方法分别扣减，扣减综合税率小于租赁有形动产适用税率</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452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1.1</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台班折旧费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以购进货物适用的税率</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或相应征收率扣减。</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1.2</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台班大修费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以接受修理修配劳务适用的税率</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扣减。</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549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1.3</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台班经常修理费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考虑自修，不考虑扣减。</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31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1.4</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台班安拆费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一般按自行安拆考虑，不予扣减。</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549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1.5</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台班场外运输费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以接受交通运输业服务适用税率</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11%</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扣减。场外运输占按拆及场外运输费的</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60%</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4175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1.6</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台班人工费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组成内容为工资总额，不予扣减</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10969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1.7</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台班燃料动力费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水</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3%</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，其他柴油、汽油、电</a:t>
                      </a: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412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Lucida Sans Unicode" pitchFamily="34" charset="0"/>
                          <a:ea typeface="黑体" pitchFamily="2" charset="-122"/>
                        </a:rPr>
                        <a:t>1.8</a:t>
                      </a:r>
                      <a:endParaRPr kumimoji="0" lang="zh-CN" altLang="zh-CN" sz="18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台班车船税费</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税收费用，不予扣减。</a:t>
                      </a:r>
                      <a:endParaRPr kumimoji="0" lang="zh-CN" altLang="en-US" sz="18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58217" marR="5821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bl>
          </a:graphicData>
        </a:graphic>
      </p:graphicFrame>
      <p:sp>
        <p:nvSpPr>
          <p:cNvPr id="33839" name="Rectangle 49"/>
          <p:cNvSpPr>
            <a:spLocks/>
          </p:cNvSpPr>
          <p:nvPr/>
        </p:nvSpPr>
        <p:spPr bwMode="auto">
          <a:xfrm>
            <a:off x="468313" y="620713"/>
            <a:ext cx="7726362" cy="503237"/>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机械台班单价（除税原则）</a:t>
            </a:r>
            <a:r>
              <a:rPr lang="zh-CN" altLang="en-US" sz="2400">
                <a:latin typeface="Lucida Sans Unicode" pitchFamily="34" charset="0"/>
                <a:ea typeface="黑体" pitchFamily="2" charset="-122"/>
              </a:rPr>
              <a:t>    </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动作按钮: 上一张 3">
            <a:hlinkClick r:id="rId2" action="ppaction://hlinksldjump" highlightClick="1"/>
          </p:cNvPr>
          <p:cNvSpPr/>
          <p:nvPr/>
        </p:nvSpPr>
        <p:spPr>
          <a:xfrm>
            <a:off x="8388350" y="6021388"/>
            <a:ext cx="504825" cy="503237"/>
          </a:xfrm>
          <a:prstGeom prst="actionButtonReturn">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 name="表格 1"/>
          <p:cNvGraphicFramePr>
            <a:graphicFrameLocks noGrp="1"/>
          </p:cNvGraphicFramePr>
          <p:nvPr/>
        </p:nvGraphicFramePr>
        <p:xfrm>
          <a:off x="395288" y="1916113"/>
          <a:ext cx="8137525" cy="3667125"/>
        </p:xfrm>
        <a:graphic>
          <a:graphicData uri="http://schemas.openxmlformats.org/drawingml/2006/table">
            <a:tbl>
              <a:tblPr/>
              <a:tblGrid>
                <a:gridCol w="647700"/>
                <a:gridCol w="649287"/>
                <a:gridCol w="719138"/>
                <a:gridCol w="936625"/>
                <a:gridCol w="792162"/>
                <a:gridCol w="1368425"/>
                <a:gridCol w="576263"/>
                <a:gridCol w="792162"/>
                <a:gridCol w="576263"/>
                <a:gridCol w="1079500"/>
              </a:tblGrid>
              <a:tr h="15113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机械名称</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价格形式</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台班单价</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折旧费</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大修理费</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经常修理费</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安拆费及场外运输费</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燃料动力费</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人工费</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平均税率</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00806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Lucida Sans Unicode" pitchFamily="34" charset="0"/>
                          <a:ea typeface="黑体" pitchFamily="2" charset="-122"/>
                        </a:rPr>
                        <a:t>履带式液压单斗挖掘机</a:t>
                      </a:r>
                      <a:r>
                        <a:rPr kumimoji="0" lang="en-US" sz="1600" b="1" i="0" u="none" strike="noStrike" cap="none" normalizeH="0" baseline="0" smtClean="0">
                          <a:ln>
                            <a:noFill/>
                          </a:ln>
                          <a:solidFill>
                            <a:srgbClr val="FFFFFF"/>
                          </a:solidFill>
                          <a:effectLst/>
                          <a:latin typeface="Lucida Sans Unicode" pitchFamily="34" charset="0"/>
                          <a:ea typeface="黑体" pitchFamily="2" charset="-122"/>
                        </a:rPr>
                        <a:t> </a:t>
                      </a:r>
                      <a:r>
                        <a:rPr kumimoji="0" lang="en-US" altLang="zh-CN" sz="1600" b="1" i="0" u="none" strike="noStrike" cap="none" normalizeH="0" baseline="0" smtClean="0">
                          <a:ln>
                            <a:noFill/>
                          </a:ln>
                          <a:solidFill>
                            <a:srgbClr val="FFFFFF"/>
                          </a:solidFill>
                          <a:effectLst/>
                          <a:latin typeface="Lucida Sans Unicode" pitchFamily="34" charset="0"/>
                          <a:ea typeface="黑体" pitchFamily="2" charset="-122"/>
                        </a:rPr>
                        <a:t>1m</a:t>
                      </a:r>
                      <a:r>
                        <a:rPr kumimoji="0" lang="en-US" altLang="zh-CN" sz="1600" b="1" i="0" u="none" strike="noStrike" cap="none" normalizeH="0" baseline="30000" smtClean="0">
                          <a:ln>
                            <a:noFill/>
                          </a:ln>
                          <a:solidFill>
                            <a:srgbClr val="FFFFFF"/>
                          </a:solidFill>
                          <a:effectLst/>
                          <a:latin typeface="Lucida Sans Unicode" pitchFamily="34" charset="0"/>
                          <a:ea typeface="黑体" pitchFamily="2" charset="-122"/>
                        </a:rPr>
                        <a:t>3</a:t>
                      </a:r>
                      <a:endParaRPr kumimoji="0" lang="zh-CN" altLang="zh-CN"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含税价格</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smtClean="0">
                        <a:ln>
                          <a:noFill/>
                        </a:ln>
                        <a:solidFill>
                          <a:srgbClr val="FF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rgbClr val="000000"/>
                        </a:solidFill>
                        <a:effectLst/>
                        <a:latin typeface="Calibri" pitchFamily="34" charset="0"/>
                        <a:ea typeface="宋体" charset="-122"/>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1147763">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除税价格</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smtClean="0">
                        <a:ln>
                          <a:noFill/>
                        </a:ln>
                        <a:solidFill>
                          <a:srgbClr val="FF0000"/>
                        </a:solidFill>
                        <a:effectLst/>
                        <a:latin typeface="Calibri" pitchFamily="34" charset="0"/>
                        <a:ea typeface="宋体" charset="-122"/>
                        <a:cs typeface="Times New Roman" pitchFamily="18" charset="0"/>
                      </a:endParaRPr>
                    </a:p>
                  </a:txBody>
                  <a:tcPr marL="68585" marR="6858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vMerge="1">
                  <a:txBody>
                    <a:bodyPr/>
                    <a:lstStyle/>
                    <a:p>
                      <a:endParaRPr lang="zh-CN" altLang="en-US"/>
                    </a:p>
                  </a:txBody>
                  <a:tcPr/>
                </a:tc>
              </a:tr>
            </a:tbl>
          </a:graphicData>
        </a:graphic>
      </p:graphicFrame>
    </p:spTree>
  </p:cSld>
  <p:clrMapOvr>
    <a:masterClrMapping/>
  </p:clrMapOvr>
  <p:transition spd="slow"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p:cNvSpPr>
          <p:nvPr>
            <p:ph type="title" idx="4294967295"/>
          </p:nvPr>
        </p:nvSpPr>
        <p:spPr bwMode="auto">
          <a:xfrm>
            <a:off x="323528" y="188640"/>
            <a:ext cx="7920880" cy="850106"/>
          </a:xfrm>
        </p:spPr>
        <p:txBody>
          <a:bodyPr wrap="square" lIns="91440" tIns="45720" rIns="91440" bIns="45720" numCol="1" anchorCtr="0" compatLnSpc="1">
            <a:prstTxWarp prst="textNoShape">
              <a:avLst/>
            </a:prstTxWarp>
          </a:bodyPr>
          <a:lstStyle/>
          <a:p>
            <a:pPr algn="ctr" eaLnBrk="1" hangingPunct="1">
              <a:defRPr/>
            </a:pPr>
            <a:r>
              <a:rPr lang="zh-CN" altLang="en-US" dirty="0" smtClean="0">
                <a:effectLst/>
              </a:rPr>
              <a:t>一、政策文件</a:t>
            </a:r>
          </a:p>
        </p:txBody>
      </p:sp>
      <p:sp>
        <p:nvSpPr>
          <p:cNvPr id="16386" name="Rectangle 3"/>
          <p:cNvSpPr>
            <a:spLocks noGrp="1"/>
          </p:cNvSpPr>
          <p:nvPr>
            <p:ph type="body" idx="4294967295"/>
          </p:nvPr>
        </p:nvSpPr>
        <p:spPr>
          <a:xfrm>
            <a:off x="457200" y="1124744"/>
            <a:ext cx="8229600" cy="4882356"/>
          </a:xfrm>
        </p:spPr>
        <p:txBody>
          <a:bodyPr/>
          <a:lstStyle/>
          <a:p>
            <a:pPr eaLnBrk="1" hangingPunct="1"/>
            <a:r>
              <a:rPr lang="en-US" altLang="zh-CN" sz="2300" dirty="0" smtClean="0"/>
              <a:t>1</a:t>
            </a:r>
            <a:r>
              <a:rPr lang="zh-CN" altLang="en-US" sz="2300" dirty="0" smtClean="0"/>
              <a:t>、</a:t>
            </a:r>
            <a:r>
              <a:rPr lang="en-US" altLang="zh-CN" sz="2300" dirty="0" smtClean="0"/>
              <a:t>《</a:t>
            </a:r>
            <a:r>
              <a:rPr lang="zh-CN" altLang="en-US" sz="2300" dirty="0" smtClean="0"/>
              <a:t>中华人民共和国增值税暂行条例</a:t>
            </a:r>
            <a:r>
              <a:rPr lang="en-US" altLang="zh-CN" sz="2300" dirty="0" smtClean="0"/>
              <a:t>》</a:t>
            </a:r>
            <a:r>
              <a:rPr lang="zh-CN" altLang="en-US" sz="2300" dirty="0" smtClean="0"/>
              <a:t>（中华人民共和国国务院令  第</a:t>
            </a:r>
            <a:r>
              <a:rPr lang="en-US" altLang="zh-CN" sz="2300" dirty="0" smtClean="0"/>
              <a:t>538</a:t>
            </a:r>
            <a:r>
              <a:rPr lang="zh-CN" altLang="en-US" sz="2300" dirty="0" smtClean="0"/>
              <a:t>号 ）及其实施细则</a:t>
            </a:r>
            <a:endParaRPr lang="en-US" altLang="zh-CN" sz="2300" dirty="0" smtClean="0"/>
          </a:p>
          <a:p>
            <a:pPr eaLnBrk="1" hangingPunct="1"/>
            <a:r>
              <a:rPr lang="en-US" altLang="zh-CN" sz="2300" dirty="0" smtClean="0"/>
              <a:t>2</a:t>
            </a:r>
            <a:r>
              <a:rPr lang="zh-CN" altLang="en-US" sz="2300" dirty="0" smtClean="0"/>
              <a:t>、财政部、国家税务总局</a:t>
            </a:r>
            <a:r>
              <a:rPr lang="en-US" altLang="zh-CN" sz="2300" dirty="0" smtClean="0"/>
              <a:t>《</a:t>
            </a:r>
            <a:r>
              <a:rPr lang="zh-CN" altLang="en-US" sz="2300" dirty="0" smtClean="0">
                <a:hlinkClick r:id="rId2"/>
              </a:rPr>
              <a:t>关于全面推开营业税改征增值税试点的通知</a:t>
            </a:r>
            <a:r>
              <a:rPr lang="en-US" altLang="zh-CN" sz="2300" dirty="0" smtClean="0"/>
              <a:t>》</a:t>
            </a:r>
            <a:r>
              <a:rPr lang="zh-CN" altLang="en-US" sz="2300" dirty="0" smtClean="0"/>
              <a:t>（</a:t>
            </a:r>
            <a:r>
              <a:rPr lang="zh-CN" altLang="en-US" sz="2300" dirty="0" smtClean="0">
                <a:hlinkClick r:id="rId2"/>
              </a:rPr>
              <a:t>财税</a:t>
            </a:r>
            <a:r>
              <a:rPr lang="en-US" altLang="zh-CN" sz="2300" dirty="0" smtClean="0">
                <a:hlinkClick r:id="rId2"/>
              </a:rPr>
              <a:t>〔2016〕36</a:t>
            </a:r>
            <a:r>
              <a:rPr lang="zh-CN" altLang="en-US" sz="2300" dirty="0" smtClean="0">
                <a:hlinkClick r:id="rId2"/>
              </a:rPr>
              <a:t>号</a:t>
            </a:r>
            <a:r>
              <a:rPr lang="zh-CN" altLang="en-US" sz="2300" dirty="0" smtClean="0"/>
              <a:t>） </a:t>
            </a:r>
          </a:p>
          <a:p>
            <a:pPr eaLnBrk="1" hangingPunct="1">
              <a:buFont typeface="Wingdings 3" pitchFamily="18" charset="2"/>
              <a:buNone/>
            </a:pPr>
            <a:r>
              <a:rPr lang="en-US" altLang="zh-CN" sz="2300" dirty="0" smtClean="0"/>
              <a:t>3</a:t>
            </a:r>
            <a:r>
              <a:rPr lang="zh-CN" altLang="en-US" sz="2300" dirty="0" smtClean="0"/>
              <a:t>、住房和城乡建设部办公厅</a:t>
            </a:r>
            <a:r>
              <a:rPr lang="en-US" altLang="zh-CN" sz="2300" dirty="0" smtClean="0"/>
              <a:t>《</a:t>
            </a:r>
            <a:r>
              <a:rPr lang="zh-CN" altLang="en-US" sz="2300" dirty="0" smtClean="0">
                <a:hlinkClick r:id="rId3"/>
              </a:rPr>
              <a:t>关于做好建筑业营改增建设工程计价依据调整准备工作的通知</a:t>
            </a:r>
            <a:r>
              <a:rPr lang="en-US" altLang="zh-CN" sz="2300" dirty="0" smtClean="0"/>
              <a:t>》</a:t>
            </a:r>
            <a:r>
              <a:rPr lang="zh-CN" altLang="en-US" sz="2300" dirty="0" smtClean="0"/>
              <a:t>（</a:t>
            </a:r>
            <a:r>
              <a:rPr lang="zh-CN" altLang="en-US" sz="2300" dirty="0" smtClean="0">
                <a:hlinkClick r:id="rId3"/>
              </a:rPr>
              <a:t>建办标</a:t>
            </a:r>
            <a:r>
              <a:rPr lang="en-US" altLang="zh-CN" sz="2300" dirty="0" smtClean="0">
                <a:hlinkClick r:id="rId3"/>
              </a:rPr>
              <a:t>〔2016〕4</a:t>
            </a:r>
            <a:r>
              <a:rPr lang="zh-CN" altLang="en-US" sz="2300" dirty="0" smtClean="0">
                <a:hlinkClick r:id="rId3"/>
              </a:rPr>
              <a:t>号</a:t>
            </a:r>
            <a:r>
              <a:rPr lang="zh-CN" altLang="en-US" sz="2300" dirty="0" smtClean="0"/>
              <a:t>） </a:t>
            </a:r>
          </a:p>
          <a:p>
            <a:pPr eaLnBrk="1" hangingPunct="1">
              <a:buFont typeface="Wingdings 3" pitchFamily="18" charset="2"/>
              <a:buNone/>
            </a:pPr>
            <a:r>
              <a:rPr lang="en-US" altLang="zh-CN" sz="2300" dirty="0" smtClean="0"/>
              <a:t>4</a:t>
            </a:r>
            <a:r>
              <a:rPr lang="zh-CN" altLang="en-US" sz="2300" dirty="0" smtClean="0"/>
              <a:t>、住房和城乡建设部标准定额研究所</a:t>
            </a:r>
            <a:r>
              <a:rPr lang="en-US" altLang="zh-CN" sz="2300" dirty="0" smtClean="0"/>
              <a:t>《</a:t>
            </a:r>
            <a:r>
              <a:rPr lang="zh-CN" altLang="en-US" sz="2300" dirty="0" smtClean="0"/>
              <a:t>关于印发研究落实“营改增”具体措施研讨会议纪要的通知</a:t>
            </a:r>
            <a:r>
              <a:rPr lang="en-US" altLang="zh-CN" sz="2300" dirty="0" smtClean="0"/>
              <a:t>》</a:t>
            </a:r>
            <a:r>
              <a:rPr lang="zh-CN" altLang="en-US" sz="2300" dirty="0" smtClean="0"/>
              <a:t>（</a:t>
            </a:r>
            <a:r>
              <a:rPr lang="zh-CN" altLang="en-US" sz="2300" dirty="0" smtClean="0">
                <a:hlinkClick r:id="rId3"/>
              </a:rPr>
              <a:t>建标造</a:t>
            </a:r>
            <a:r>
              <a:rPr lang="en-US" altLang="zh-CN" sz="2300" dirty="0" smtClean="0">
                <a:hlinkClick r:id="rId3"/>
              </a:rPr>
              <a:t>〔2016〕49</a:t>
            </a:r>
            <a:r>
              <a:rPr lang="zh-CN" altLang="en-US" sz="2300" dirty="0" smtClean="0">
                <a:hlinkClick r:id="rId3"/>
              </a:rPr>
              <a:t>号</a:t>
            </a:r>
            <a:r>
              <a:rPr lang="zh-CN" altLang="en-US" sz="2300" dirty="0" smtClean="0"/>
              <a:t>）</a:t>
            </a:r>
          </a:p>
          <a:p>
            <a:pPr eaLnBrk="1" hangingPunct="1">
              <a:buFont typeface="Wingdings 3" pitchFamily="18" charset="2"/>
              <a:buNone/>
            </a:pPr>
            <a:r>
              <a:rPr lang="en-US" altLang="zh-CN" sz="2300" dirty="0" smtClean="0"/>
              <a:t>5</a:t>
            </a:r>
            <a:r>
              <a:rPr lang="zh-CN" altLang="en-US" sz="2300" dirty="0" smtClean="0"/>
              <a:t>、部课题</a:t>
            </a:r>
            <a:r>
              <a:rPr lang="en-US" altLang="zh-CN" sz="2300" dirty="0" smtClean="0"/>
              <a:t>《</a:t>
            </a:r>
            <a:r>
              <a:rPr lang="zh-CN" altLang="en-US" sz="2300" dirty="0" smtClean="0"/>
              <a:t>建筑业营改增对工程造价及计价体系的影响</a:t>
            </a:r>
            <a:r>
              <a:rPr lang="en-US" altLang="zh-CN" sz="2300" dirty="0" smtClean="0"/>
              <a:t>》</a:t>
            </a:r>
          </a:p>
          <a:p>
            <a:pPr eaLnBrk="1" hangingPunct="1">
              <a:buNone/>
            </a:pPr>
            <a:r>
              <a:rPr lang="en-US" altLang="zh-CN" sz="2300" b="1" dirty="0" smtClean="0">
                <a:solidFill>
                  <a:srgbClr val="FF0000"/>
                </a:solidFill>
              </a:rPr>
              <a:t>6</a:t>
            </a:r>
            <a:r>
              <a:rPr lang="zh-CN" altLang="en-US" sz="2300" b="1" dirty="0" smtClean="0">
                <a:solidFill>
                  <a:srgbClr val="FF0000"/>
                </a:solidFill>
              </a:rPr>
              <a:t>、省里</a:t>
            </a:r>
            <a:r>
              <a:rPr lang="en-US" altLang="zh-CN" sz="2300" b="1" dirty="0" smtClean="0">
                <a:solidFill>
                  <a:srgbClr val="FF0000"/>
                </a:solidFill>
              </a:rPr>
              <a:t>4</a:t>
            </a:r>
            <a:r>
              <a:rPr lang="zh-CN" altLang="en-US" sz="2300" b="1" dirty="0" smtClean="0">
                <a:solidFill>
                  <a:srgbClr val="FF0000"/>
                </a:solidFill>
              </a:rPr>
              <a:t>月</a:t>
            </a:r>
            <a:r>
              <a:rPr lang="en-US" altLang="zh-CN" sz="2300" b="1" dirty="0" smtClean="0">
                <a:solidFill>
                  <a:srgbClr val="FF0000"/>
                </a:solidFill>
              </a:rPr>
              <a:t>23</a:t>
            </a:r>
            <a:r>
              <a:rPr lang="zh-CN" altLang="en-US" sz="2300" b="1" dirty="0" smtClean="0">
                <a:solidFill>
                  <a:srgbClr val="FF0000"/>
                </a:solidFill>
              </a:rPr>
              <a:t>日接到通知要求在</a:t>
            </a:r>
            <a:r>
              <a:rPr lang="en-US" altLang="zh-CN" sz="2300" b="1" dirty="0" smtClean="0">
                <a:solidFill>
                  <a:srgbClr val="FF0000"/>
                </a:solidFill>
              </a:rPr>
              <a:t>5</a:t>
            </a:r>
            <a:r>
              <a:rPr lang="zh-CN" altLang="en-US" sz="2300" b="1" dirty="0" smtClean="0">
                <a:solidFill>
                  <a:srgbClr val="FF0000"/>
                </a:solidFill>
              </a:rPr>
              <a:t>月</a:t>
            </a:r>
            <a:r>
              <a:rPr lang="en-US" altLang="zh-CN" sz="2300" b="1" dirty="0" smtClean="0">
                <a:solidFill>
                  <a:srgbClr val="FF0000"/>
                </a:solidFill>
              </a:rPr>
              <a:t>1</a:t>
            </a:r>
            <a:r>
              <a:rPr lang="zh-CN" altLang="en-US" sz="2300" b="1" dirty="0" smtClean="0">
                <a:solidFill>
                  <a:srgbClr val="FF0000"/>
                </a:solidFill>
              </a:rPr>
              <a:t>日实施营改增</a:t>
            </a:r>
            <a:endParaRPr lang="en-US" altLang="zh-CN" sz="2300" b="1" dirty="0" smtClean="0">
              <a:solidFill>
                <a:srgbClr val="FF0000"/>
              </a:solidFill>
            </a:endParaRPr>
          </a:p>
          <a:p>
            <a:pPr eaLnBrk="1" hangingPunct="1">
              <a:buFont typeface="Wingdings 3" pitchFamily="18" charset="2"/>
              <a:buNone/>
            </a:pPr>
            <a:endParaRPr lang="en-US" altLang="zh-CN" sz="2300" dirty="0" smtClean="0"/>
          </a:p>
          <a:p>
            <a:pPr eaLnBrk="1" hangingPunct="1"/>
            <a:endParaRPr lang="en-US" altLang="zh-CN" sz="2300"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a:xfrm>
            <a:off x="457200" y="1481138"/>
            <a:ext cx="8229600" cy="1947862"/>
          </a:xfrm>
        </p:spPr>
        <p:txBody>
          <a:bodyPr/>
          <a:lstStyle/>
          <a:p>
            <a:pPr marL="0" indent="0" eaLnBrk="1" hangingPunct="1">
              <a:buFont typeface="Wingdings 3" pitchFamily="18" charset="2"/>
              <a:buNone/>
            </a:pPr>
            <a:r>
              <a:rPr lang="zh-CN" altLang="zh-CN" smtClean="0"/>
              <a:t>人工工日、材料、施工机具台班消耗量不需要调整</a:t>
            </a:r>
            <a:r>
              <a:rPr lang="zh-CN" altLang="en-US" smtClean="0"/>
              <a:t>。</a:t>
            </a:r>
            <a:endParaRPr lang="en-US" altLang="zh-CN" smtClean="0"/>
          </a:p>
          <a:p>
            <a:pPr marL="0" indent="0" eaLnBrk="1" hangingPunct="1">
              <a:buFont typeface="Wingdings 3" pitchFamily="18" charset="2"/>
              <a:buNone/>
            </a:pPr>
            <a:endParaRPr lang="en-US" altLang="zh-CN" smtClean="0"/>
          </a:p>
          <a:p>
            <a:pPr marL="0" indent="0" eaLnBrk="1" hangingPunct="1">
              <a:buFont typeface="Wingdings 3" pitchFamily="18" charset="2"/>
              <a:buNone/>
            </a:pPr>
            <a:r>
              <a:rPr lang="zh-CN" altLang="zh-CN" smtClean="0"/>
              <a:t>定额基价中人工费不需调整，材料费、</a:t>
            </a:r>
            <a:r>
              <a:rPr lang="zh-CN" altLang="en-US" smtClean="0"/>
              <a:t>施工</a:t>
            </a:r>
            <a:r>
              <a:rPr lang="zh-CN" altLang="zh-CN" smtClean="0"/>
              <a:t>机具使用费均应扣减其进项税额。</a:t>
            </a:r>
            <a:endParaRPr lang="zh-CN" altLang="en-US" smtClean="0"/>
          </a:p>
          <a:p>
            <a:pPr marL="0" indent="0" eaLnBrk="1" hangingPunct="1">
              <a:buFont typeface="Wingdings 3" pitchFamily="18" charset="2"/>
              <a:buNone/>
            </a:pPr>
            <a:endParaRPr lang="en-US" altLang="zh-CN" smtClean="0"/>
          </a:p>
        </p:txBody>
      </p:sp>
      <p:sp>
        <p:nvSpPr>
          <p:cNvPr id="35842" name="Rectangle 4"/>
          <p:cNvSpPr>
            <a:spLocks/>
          </p:cNvSpPr>
          <p:nvPr/>
        </p:nvSpPr>
        <p:spPr bwMode="auto">
          <a:xfrm>
            <a:off x="468313" y="620713"/>
            <a:ext cx="7726362" cy="503237"/>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定额基价调整（除税原则）</a:t>
            </a:r>
            <a:r>
              <a:rPr lang="zh-CN" altLang="en-US" sz="2400">
                <a:latin typeface="Lucida Sans Unicode" pitchFamily="34" charset="0"/>
                <a:ea typeface="黑体" pitchFamily="2" charset="-122"/>
              </a:rPr>
              <a:t>    </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a:xfrm>
            <a:off x="457200" y="1481138"/>
            <a:ext cx="8229600" cy="4827587"/>
          </a:xfrm>
        </p:spPr>
        <p:txBody>
          <a:bodyPr/>
          <a:lstStyle/>
          <a:p>
            <a:pPr marL="0" indent="0" eaLnBrk="1" hangingPunct="1">
              <a:lnSpc>
                <a:spcPct val="90000"/>
              </a:lnSpc>
              <a:buFont typeface="Wingdings 3" pitchFamily="18" charset="2"/>
              <a:buNone/>
            </a:pPr>
            <a:r>
              <a:rPr lang="zh-CN" altLang="zh-CN" sz="3000" smtClean="0"/>
              <a:t>建筑安装工程费费用定额</a:t>
            </a:r>
            <a:endParaRPr lang="en-US" altLang="zh-CN" sz="3000" smtClean="0"/>
          </a:p>
          <a:p>
            <a:pPr marL="0" indent="0" eaLnBrk="1" hangingPunct="1">
              <a:lnSpc>
                <a:spcPct val="90000"/>
              </a:lnSpc>
              <a:buFont typeface="Wingdings 3" pitchFamily="18" charset="2"/>
              <a:buNone/>
            </a:pPr>
            <a:r>
              <a:rPr lang="en-US" altLang="zh-CN" sz="3000" smtClean="0"/>
              <a:t>1</a:t>
            </a:r>
            <a:r>
              <a:rPr lang="zh-CN" altLang="en-US" sz="3000" smtClean="0"/>
              <a:t>、</a:t>
            </a:r>
            <a:r>
              <a:rPr lang="zh-CN" altLang="zh-CN" sz="3000" smtClean="0"/>
              <a:t>企业管理费</a:t>
            </a:r>
            <a:endParaRPr lang="en-US" altLang="zh-CN" sz="3000" smtClean="0"/>
          </a:p>
          <a:p>
            <a:pPr marL="0" indent="0" eaLnBrk="1" hangingPunct="1">
              <a:lnSpc>
                <a:spcPct val="90000"/>
              </a:lnSpc>
              <a:buFont typeface="Wingdings 3" pitchFamily="18" charset="2"/>
              <a:buNone/>
            </a:pPr>
            <a:r>
              <a:rPr lang="en-US" altLang="zh-CN" sz="3000" smtClean="0"/>
              <a:t>2</a:t>
            </a:r>
            <a:r>
              <a:rPr lang="zh-CN" altLang="en-US" sz="3000" smtClean="0"/>
              <a:t>、</a:t>
            </a:r>
            <a:r>
              <a:rPr lang="zh-CN" altLang="zh-CN" sz="3000" smtClean="0"/>
              <a:t>利润</a:t>
            </a:r>
            <a:endParaRPr lang="en-US" altLang="zh-CN" sz="3000" smtClean="0"/>
          </a:p>
          <a:p>
            <a:pPr marL="0" indent="0" eaLnBrk="1" hangingPunct="1">
              <a:lnSpc>
                <a:spcPct val="90000"/>
              </a:lnSpc>
              <a:buFont typeface="Wingdings 3" pitchFamily="18" charset="2"/>
              <a:buNone/>
            </a:pPr>
            <a:r>
              <a:rPr lang="en-US" altLang="zh-CN" sz="3000" smtClean="0"/>
              <a:t>3</a:t>
            </a:r>
            <a:r>
              <a:rPr lang="zh-CN" altLang="en-US" sz="3000" smtClean="0"/>
              <a:t>、以费率计算的措施费费率</a:t>
            </a:r>
            <a:endParaRPr lang="en-US" altLang="zh-CN" sz="3000" smtClean="0"/>
          </a:p>
          <a:p>
            <a:pPr marL="0" indent="0" eaLnBrk="1" hangingPunct="1">
              <a:lnSpc>
                <a:spcPct val="90000"/>
              </a:lnSpc>
              <a:buFont typeface="Wingdings 3" pitchFamily="18" charset="2"/>
              <a:buNone/>
            </a:pPr>
            <a:r>
              <a:rPr lang="en-US" altLang="zh-CN" sz="3000" smtClean="0"/>
              <a:t>     </a:t>
            </a:r>
            <a:r>
              <a:rPr lang="zh-CN" altLang="zh-CN" sz="3000" smtClean="0"/>
              <a:t>安全文明施工费</a:t>
            </a:r>
            <a:endParaRPr lang="en-US" altLang="zh-CN" sz="3000" smtClean="0"/>
          </a:p>
          <a:p>
            <a:pPr marL="0" indent="0" eaLnBrk="1" hangingPunct="1">
              <a:lnSpc>
                <a:spcPct val="90000"/>
              </a:lnSpc>
              <a:buFont typeface="Wingdings 3" pitchFamily="18" charset="2"/>
              <a:buNone/>
            </a:pPr>
            <a:r>
              <a:rPr lang="en-US" altLang="zh-CN" sz="3000" smtClean="0"/>
              <a:t>     </a:t>
            </a:r>
            <a:r>
              <a:rPr lang="zh-CN" altLang="en-US" sz="3000" smtClean="0"/>
              <a:t>临时设施费</a:t>
            </a:r>
          </a:p>
          <a:p>
            <a:pPr marL="0" indent="0" eaLnBrk="1" hangingPunct="1">
              <a:lnSpc>
                <a:spcPct val="90000"/>
              </a:lnSpc>
              <a:buFont typeface="Wingdings 3" pitchFamily="18" charset="2"/>
              <a:buNone/>
            </a:pPr>
            <a:r>
              <a:rPr lang="zh-CN" altLang="en-US" sz="3000" smtClean="0"/>
              <a:t>     赶工措施费</a:t>
            </a:r>
          </a:p>
          <a:p>
            <a:pPr marL="0" indent="0" eaLnBrk="1" hangingPunct="1">
              <a:lnSpc>
                <a:spcPct val="90000"/>
              </a:lnSpc>
              <a:buFont typeface="Wingdings 3" pitchFamily="18" charset="2"/>
              <a:buNone/>
            </a:pPr>
            <a:r>
              <a:rPr lang="zh-CN" altLang="en-US" sz="3000" smtClean="0"/>
              <a:t>     按质论价费</a:t>
            </a:r>
            <a:endParaRPr lang="zh-CN" altLang="zh-CN" sz="3000" smtClean="0"/>
          </a:p>
          <a:p>
            <a:pPr marL="0" indent="0" eaLnBrk="1" hangingPunct="1">
              <a:lnSpc>
                <a:spcPct val="90000"/>
              </a:lnSpc>
              <a:buFont typeface="Wingdings 3" pitchFamily="18" charset="2"/>
              <a:buNone/>
            </a:pPr>
            <a:r>
              <a:rPr lang="en-US" altLang="zh-CN" sz="3000" smtClean="0"/>
              <a:t>4</a:t>
            </a:r>
            <a:r>
              <a:rPr lang="zh-CN" altLang="en-US" sz="3000" smtClean="0"/>
              <a:t>、</a:t>
            </a:r>
            <a:r>
              <a:rPr lang="zh-CN" altLang="zh-CN" sz="3000" smtClean="0"/>
              <a:t>规费</a:t>
            </a:r>
            <a:endParaRPr lang="en-US" altLang="zh-CN" sz="3000" smtClean="0"/>
          </a:p>
          <a:p>
            <a:pPr marL="0" indent="0" eaLnBrk="1" hangingPunct="1">
              <a:lnSpc>
                <a:spcPct val="90000"/>
              </a:lnSpc>
            </a:pPr>
            <a:endParaRPr lang="en-US" altLang="zh-CN" sz="2500" smtClean="0"/>
          </a:p>
        </p:txBody>
      </p:sp>
      <p:sp>
        <p:nvSpPr>
          <p:cNvPr id="36866" name="Rectangle 4"/>
          <p:cNvSpPr>
            <a:spLocks/>
          </p:cNvSpPr>
          <p:nvPr/>
        </p:nvSpPr>
        <p:spPr bwMode="auto">
          <a:xfrm>
            <a:off x="468313" y="620713"/>
            <a:ext cx="7726362" cy="503237"/>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定额基价调整（除税原则）</a:t>
            </a:r>
            <a:r>
              <a:rPr lang="zh-CN" altLang="en-US" sz="2400">
                <a:latin typeface="Lucida Sans Unicode" pitchFamily="34" charset="0"/>
                <a:ea typeface="黑体" pitchFamily="2" charset="-122"/>
              </a:rPr>
              <a:t>    </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157" name="Group 45"/>
          <p:cNvGraphicFramePr>
            <a:graphicFrameLocks noGrp="1"/>
          </p:cNvGraphicFramePr>
          <p:nvPr/>
        </p:nvGraphicFramePr>
        <p:xfrm>
          <a:off x="395288" y="620713"/>
          <a:ext cx="8496300" cy="5260975"/>
        </p:xfrm>
        <a:graphic>
          <a:graphicData uri="http://schemas.openxmlformats.org/drawingml/2006/table">
            <a:tbl>
              <a:tblPr/>
              <a:tblGrid>
                <a:gridCol w="768350"/>
                <a:gridCol w="4129087"/>
                <a:gridCol w="3598863"/>
              </a:tblGrid>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300" b="1" i="0" u="none" strike="noStrike" cap="none" normalizeH="0" baseline="0" smtClean="0">
                          <a:ln>
                            <a:noFill/>
                          </a:ln>
                          <a:solidFill>
                            <a:srgbClr val="FFFFFF"/>
                          </a:solidFill>
                          <a:effectLst/>
                          <a:latin typeface="Lucida Sans Unicode" pitchFamily="34" charset="0"/>
                          <a:ea typeface="黑体" pitchFamily="2" charset="-122"/>
                        </a:rPr>
                        <a:t>序号</a:t>
                      </a:r>
                      <a:endParaRPr kumimoji="0" lang="zh-CN" altLang="en-US" sz="11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300" b="1" i="0" u="none" strike="noStrike" cap="none" normalizeH="0" baseline="0" smtClean="0">
                          <a:ln>
                            <a:noFill/>
                          </a:ln>
                          <a:solidFill>
                            <a:srgbClr val="FFFFFF"/>
                          </a:solidFill>
                          <a:effectLst/>
                          <a:latin typeface="Lucida Sans Unicode" pitchFamily="34" charset="0"/>
                          <a:ea typeface="黑体" pitchFamily="2" charset="-122"/>
                        </a:rPr>
                        <a:t>可扣减费用内容</a:t>
                      </a:r>
                      <a:endParaRPr kumimoji="0" lang="zh-CN" altLang="en-US" sz="11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100" b="1" i="0" u="none" strike="noStrike" cap="none" normalizeH="0" baseline="0" smtClean="0">
                          <a:ln>
                            <a:noFill/>
                          </a:ln>
                          <a:solidFill>
                            <a:srgbClr val="FFFFFF"/>
                          </a:solidFill>
                          <a:effectLst/>
                          <a:latin typeface="Calibri" pitchFamily="34" charset="0"/>
                          <a:ea typeface="宋体" charset="-122"/>
                          <a:cs typeface="Times New Roman" pitchFamily="18" charset="0"/>
                        </a:rPr>
                        <a:t>适用税率分析</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7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FF0000"/>
                          </a:solidFill>
                          <a:effectLst/>
                          <a:latin typeface="Calibri" pitchFamily="34" charset="0"/>
                          <a:ea typeface="宋体" charset="-122"/>
                          <a:cs typeface="Times New Roman" pitchFamily="18" charset="0"/>
                        </a:rPr>
                        <a:t>一</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FF0000"/>
                          </a:solidFill>
                          <a:effectLst/>
                          <a:latin typeface="Lucida Sans Unicode" pitchFamily="34" charset="0"/>
                          <a:ea typeface="黑体" pitchFamily="2" charset="-122"/>
                        </a:rPr>
                        <a:t>现行企业管理费</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FF0000"/>
                          </a:solidFill>
                          <a:effectLst/>
                          <a:latin typeface="Lucida Sans Unicode" pitchFamily="34" charset="0"/>
                          <a:ea typeface="黑体" pitchFamily="2" charset="-122"/>
                        </a:rPr>
                        <a:t>按各项组成适用税率和占比，</a:t>
                      </a:r>
                      <a:endParaRPr kumimoji="0" lang="en-US" altLang="zh-CN" sz="1600" b="0" i="0" u="none" strike="noStrike" cap="none" normalizeH="0" baseline="0" smtClean="0">
                        <a:ln>
                          <a:noFill/>
                        </a:ln>
                        <a:solidFill>
                          <a:srgbClr val="FF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FF0000"/>
                          </a:solidFill>
                          <a:effectLst/>
                          <a:latin typeface="Lucida Sans Unicode" pitchFamily="34" charset="0"/>
                          <a:ea typeface="黑体" pitchFamily="2" charset="-122"/>
                        </a:rPr>
                        <a:t>计算加权平均税率</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792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Lucida Sans Unicode" pitchFamily="34" charset="0"/>
                          <a:ea typeface="黑体" pitchFamily="2" charset="-122"/>
                        </a:rPr>
                        <a:t>1.1</a:t>
                      </a:r>
                      <a:endParaRPr kumimoji="0" lang="zh-CN" altLang="zh-CN" sz="11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办公费：是指企业管理办公用的文具、纸张、帐表、印刷、邮电、书报、办公软件、现场监控、会议、水电、烧水和集体取暖降温（包括现场临时宿舍取暖降温）等费用。</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以购进货物适用的相应税率扣减，其中购进图书、报纸、杂志适用的税率</a:t>
                      </a:r>
                      <a:r>
                        <a:rPr kumimoji="0" lang="en-US" altLang="zh-CN" sz="1300" b="0" i="0" u="none" strike="noStrike" cap="none" normalizeH="0" baseline="0" smtClean="0">
                          <a:ln>
                            <a:noFill/>
                          </a:ln>
                          <a:solidFill>
                            <a:srgbClr val="000000"/>
                          </a:solidFill>
                          <a:effectLst/>
                          <a:latin typeface="Lucida Sans Unicode" pitchFamily="34" charset="0"/>
                          <a:ea typeface="黑体" pitchFamily="2" charset="-122"/>
                        </a:rPr>
                        <a:t>13%</a:t>
                      </a: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，其他一般为</a:t>
                      </a:r>
                      <a:r>
                        <a:rPr kumimoji="0" lang="en-US" altLang="zh-CN" sz="13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792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Lucida Sans Unicode" pitchFamily="34" charset="0"/>
                          <a:ea typeface="黑体" pitchFamily="2" charset="-122"/>
                        </a:rPr>
                        <a:t>1.2</a:t>
                      </a:r>
                      <a:endParaRPr kumimoji="0" lang="zh-CN" altLang="zh-CN" sz="11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固定资产使用费：是指管理和试验部门及附属生产单位使用的属于固定资产的房屋、设备、仪器等的折旧、大修、维修或租赁费。</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除房屋的折旧、大修、维修或租赁费不予扣减外，设备、仪器的折旧、大修、维修或租赁费以购进货物或接受修理修配劳务和租赁有形动产服务适用的税率扣减，均为</a:t>
                      </a:r>
                      <a:r>
                        <a:rPr kumimoji="0" lang="en-US" altLang="zh-CN" sz="13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615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Lucida Sans Unicode" pitchFamily="34" charset="0"/>
                          <a:ea typeface="黑体" pitchFamily="2" charset="-122"/>
                        </a:rPr>
                        <a:t>1.3</a:t>
                      </a:r>
                      <a:endParaRPr kumimoji="0" lang="zh-CN" altLang="zh-CN" sz="11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工具用具使用费：是指企业施工生产和管理使用的不属于固定资产的工具、器具、家具、交通工具和检验、试验、测绘、消防用具等的购置、维修和摊销费。</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以购进货物或接受修理修配劳务适用的税率扣减，均为</a:t>
                      </a:r>
                      <a:r>
                        <a:rPr kumimoji="0" lang="en-US" altLang="zh-CN" sz="1300" b="0" i="0" u="none" strike="noStrike" cap="none" normalizeH="0" baseline="0" smtClean="0">
                          <a:ln>
                            <a:noFill/>
                          </a:ln>
                          <a:solidFill>
                            <a:srgbClr val="000000"/>
                          </a:solidFill>
                          <a:effectLst/>
                          <a:latin typeface="Lucida Sans Unicode" pitchFamily="34" charset="0"/>
                          <a:ea typeface="黑体" pitchFamily="2" charset="-122"/>
                        </a:rPr>
                        <a:t>17%</a:t>
                      </a: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534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Lucida Sans Unicode" pitchFamily="34" charset="0"/>
                          <a:ea typeface="黑体" pitchFamily="2" charset="-122"/>
                        </a:rPr>
                        <a:t>1.4</a:t>
                      </a:r>
                      <a:endParaRPr kumimoji="0" lang="zh-CN" altLang="zh-CN" sz="11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检验试验费</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以接受试点营改增的部分现代服务业适用的税率</a:t>
                      </a:r>
                      <a:r>
                        <a:rPr kumimoji="0" lang="en-US" altLang="zh-CN" sz="1300" b="0" i="0" u="none" strike="noStrike" cap="none" normalizeH="0" baseline="0" smtClean="0">
                          <a:ln>
                            <a:noFill/>
                          </a:ln>
                          <a:solidFill>
                            <a:srgbClr val="000000"/>
                          </a:solidFill>
                          <a:effectLst/>
                          <a:latin typeface="Lucida Sans Unicode" pitchFamily="34" charset="0"/>
                          <a:ea typeface="黑体" pitchFamily="2" charset="-122"/>
                        </a:rPr>
                        <a:t>6%</a:t>
                      </a: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扣减。</a:t>
                      </a:r>
                      <a:endParaRPr kumimoji="0" lang="zh-CN" altLang="en-US" sz="11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534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Lucida Sans Unicode" pitchFamily="34" charset="0"/>
                          <a:ea typeface="黑体" pitchFamily="2" charset="-122"/>
                        </a:rPr>
                        <a:t>1.5</a:t>
                      </a:r>
                      <a:endParaRPr kumimoji="0" lang="zh-CN" altLang="zh-CN" sz="1300" b="1" i="0" u="none" strike="noStrike" cap="none" normalizeH="0" baseline="0" smtClean="0">
                        <a:ln>
                          <a:noFill/>
                        </a:ln>
                        <a:solidFill>
                          <a:srgbClr val="FFFFFF"/>
                        </a:solidFill>
                        <a:effectLst/>
                        <a:latin typeface="Lucida Sans Unicode" pitchFamily="34" charset="0"/>
                        <a:ea typeface="黑体" pitchFamily="2" charset="-122"/>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现行企业管理费其他内容：</a:t>
                      </a:r>
                      <a:r>
                        <a:rPr kumimoji="0" lang="zh-CN" altLang="zh-CN" sz="1300" b="0" i="0" u="none" strike="noStrike" cap="none" normalizeH="0" baseline="0" smtClean="0">
                          <a:ln>
                            <a:noFill/>
                          </a:ln>
                          <a:solidFill>
                            <a:srgbClr val="000000"/>
                          </a:solidFill>
                          <a:effectLst/>
                          <a:latin typeface="Lucida Sans Unicode" pitchFamily="34" charset="0"/>
                          <a:ea typeface="黑体" pitchFamily="2" charset="-122"/>
                        </a:rPr>
                        <a:t>不包含进项税额</a:t>
                      </a:r>
                      <a:endPar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endParaRP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可视作增值税税率为“</a:t>
                      </a:r>
                      <a:r>
                        <a:rPr kumimoji="0" lang="en-US" altLang="zh-CN" sz="1300" b="0" i="0" u="none" strike="noStrike" cap="none" normalizeH="0" baseline="0" smtClean="0">
                          <a:ln>
                            <a:noFill/>
                          </a:ln>
                          <a:solidFill>
                            <a:srgbClr val="000000"/>
                          </a:solidFill>
                          <a:effectLst/>
                          <a:latin typeface="Lucida Sans Unicode" pitchFamily="34" charset="0"/>
                          <a:ea typeface="黑体" pitchFamily="2" charset="-122"/>
                        </a:rPr>
                        <a:t>0</a:t>
                      </a:r>
                      <a:r>
                        <a:rPr kumimoji="0" lang="zh-CN" altLang="en-US" sz="1300" b="0" i="0" u="none" strike="noStrike" cap="none" normalizeH="0" baseline="0" smtClean="0">
                          <a:ln>
                            <a:noFill/>
                          </a:ln>
                          <a:solidFill>
                            <a:srgbClr val="000000"/>
                          </a:solidFill>
                          <a:effectLst/>
                          <a:latin typeface="Lucida Sans Unicode" pitchFamily="34" charset="0"/>
                          <a:ea typeface="黑体" pitchFamily="2" charset="-122"/>
                        </a:rPr>
                        <a:t>”。</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534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0000"/>
                          </a:solidFill>
                          <a:effectLst/>
                          <a:latin typeface="Calibri" pitchFamily="34" charset="0"/>
                          <a:ea typeface="宋体" charset="-122"/>
                          <a:cs typeface="Times New Roman" pitchFamily="18" charset="0"/>
                        </a:rPr>
                        <a:t>二</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规费：</a:t>
                      </a:r>
                      <a:r>
                        <a:rPr kumimoji="0" lang="zh-CN" altLang="zh-CN" sz="1400" b="0" i="0" u="none" strike="noStrike" cap="none" normalizeH="0" baseline="0" smtClean="0">
                          <a:ln>
                            <a:noFill/>
                          </a:ln>
                          <a:solidFill>
                            <a:srgbClr val="FF0000"/>
                          </a:solidFill>
                          <a:effectLst/>
                          <a:latin typeface="Lucida Sans Unicode" pitchFamily="34" charset="0"/>
                          <a:ea typeface="黑体" pitchFamily="2" charset="-122"/>
                        </a:rPr>
                        <a:t>不包含进项税额</a:t>
                      </a: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，无扣减费用</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可视作增值税税率为“</a:t>
                      </a:r>
                      <a:r>
                        <a:rPr kumimoji="0" lang="en-US" altLang="zh-CN" sz="1400" b="0" i="0" u="none" strike="noStrike" cap="none" normalizeH="0" baseline="0" smtClean="0">
                          <a:ln>
                            <a:noFill/>
                          </a:ln>
                          <a:solidFill>
                            <a:srgbClr val="FF0000"/>
                          </a:solidFill>
                          <a:effectLst/>
                          <a:latin typeface="Lucida Sans Unicode" pitchFamily="34" charset="0"/>
                          <a:ea typeface="黑体" pitchFamily="2" charset="-122"/>
                        </a:rPr>
                        <a:t>0</a:t>
                      </a: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534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FF0000"/>
                          </a:solidFill>
                          <a:effectLst/>
                          <a:latin typeface="Calibri" pitchFamily="34" charset="0"/>
                          <a:ea typeface="宋体" charset="-122"/>
                          <a:cs typeface="Times New Roman" pitchFamily="18" charset="0"/>
                        </a:rPr>
                        <a:t>三</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利润：</a:t>
                      </a:r>
                      <a:r>
                        <a:rPr kumimoji="0" lang="zh-CN" altLang="zh-CN" sz="1400" b="0" i="0" u="none" strike="noStrike" cap="none" normalizeH="0" baseline="0" smtClean="0">
                          <a:ln>
                            <a:noFill/>
                          </a:ln>
                          <a:solidFill>
                            <a:srgbClr val="FF0000"/>
                          </a:solidFill>
                          <a:effectLst/>
                          <a:latin typeface="Lucida Sans Unicode" pitchFamily="34" charset="0"/>
                          <a:ea typeface="黑体" pitchFamily="2" charset="-122"/>
                        </a:rPr>
                        <a:t>不包含进项税额</a:t>
                      </a: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，无扣减费用</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可视作增值税税率为“</a:t>
                      </a:r>
                      <a:r>
                        <a:rPr kumimoji="0" lang="en-US" altLang="zh-CN" sz="1400" b="0" i="0" u="none" strike="noStrike" cap="none" normalizeH="0" baseline="0" smtClean="0">
                          <a:ln>
                            <a:noFill/>
                          </a:ln>
                          <a:solidFill>
                            <a:srgbClr val="FF0000"/>
                          </a:solidFill>
                          <a:effectLst/>
                          <a:latin typeface="Lucida Sans Unicode" pitchFamily="34" charset="0"/>
                          <a:ea typeface="黑体" pitchFamily="2" charset="-122"/>
                        </a:rPr>
                        <a:t>0</a:t>
                      </a:r>
                      <a:r>
                        <a:rPr kumimoji="0" lang="zh-CN" altLang="en-US" sz="1400" b="0" i="0" u="none" strike="noStrike" cap="none" normalizeH="0" baseline="0" smtClean="0">
                          <a:ln>
                            <a:noFill/>
                          </a:ln>
                          <a:solidFill>
                            <a:srgbClr val="FF0000"/>
                          </a:solidFill>
                          <a:effectLst/>
                          <a:latin typeface="Lucida Sans Unicode" pitchFamily="34" charset="0"/>
                          <a:ea typeface="黑体" pitchFamily="2" charset="-122"/>
                        </a:rPr>
                        <a:t>”。</a:t>
                      </a:r>
                    </a:p>
                  </a:txBody>
                  <a:tcPr marL="61971" marR="6197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bl>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55" name="Rectangle 599"/>
          <p:cNvSpPr>
            <a:spLocks noGrp="1"/>
          </p:cNvSpPr>
          <p:nvPr>
            <p:ph type="title"/>
          </p:nvPr>
        </p:nvSpPr>
        <p:spPr bwMode="auto">
          <a:xfrm>
            <a:off x="611188" y="549275"/>
            <a:ext cx="8229600" cy="490538"/>
          </a:xfrm>
        </p:spPr>
        <p:txBody>
          <a:bodyPr wrap="square" lIns="91440" tIns="45720" rIns="91440" bIns="45720" numCol="1" anchorCtr="0" compatLnSpc="1">
            <a:prstTxWarp prst="textNoShape">
              <a:avLst/>
            </a:prstTxWarp>
          </a:bodyPr>
          <a:lstStyle/>
          <a:p>
            <a:pPr>
              <a:defRPr/>
            </a:pPr>
            <a:r>
              <a:rPr lang="zh-CN" altLang="en-US" sz="2400" smtClean="0">
                <a:effectLst/>
              </a:rPr>
              <a:t>不同类型工程造价变化情况</a:t>
            </a:r>
          </a:p>
        </p:txBody>
      </p:sp>
      <p:graphicFrame>
        <p:nvGraphicFramePr>
          <p:cNvPr id="39017" name="Group 105"/>
          <p:cNvGraphicFramePr>
            <a:graphicFrameLocks noGrp="1"/>
          </p:cNvGraphicFramePr>
          <p:nvPr>
            <p:ph idx="1"/>
          </p:nvPr>
        </p:nvGraphicFramePr>
        <p:xfrm>
          <a:off x="323850" y="1268413"/>
          <a:ext cx="8424863" cy="4013200"/>
        </p:xfrm>
        <a:graphic>
          <a:graphicData uri="http://schemas.openxmlformats.org/drawingml/2006/table">
            <a:tbl>
              <a:tblPr/>
              <a:tblGrid>
                <a:gridCol w="431800"/>
                <a:gridCol w="936625"/>
                <a:gridCol w="1079500"/>
                <a:gridCol w="792163"/>
                <a:gridCol w="1079500"/>
                <a:gridCol w="792162"/>
                <a:gridCol w="1223963"/>
                <a:gridCol w="1154112"/>
                <a:gridCol w="935038"/>
              </a:tblGrid>
              <a:tr h="358775">
                <a:tc rowSpan="2">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序</a:t>
                      </a:r>
                    </a:p>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号</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rowSpan="2">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工程名称</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gridSpan="2">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营业税下</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hMerge="1">
                  <a:txBody>
                    <a:bodyPr/>
                    <a:lstStyle/>
                    <a:p>
                      <a:endParaRPr lang="zh-CN" altLang="en-US"/>
                    </a:p>
                  </a:txBody>
                  <a:tcPr/>
                </a:tc>
                <a:tc gridSpan="5">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增值税下</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77850">
                <a:tc vMerge="1">
                  <a:txBody>
                    <a:bodyPr/>
                    <a:lstStyle/>
                    <a:p>
                      <a:endParaRPr lang="zh-CN" altLang="en-US"/>
                    </a:p>
                  </a:txBody>
                  <a:tcPr/>
                </a:tc>
                <a:tc vMerge="1">
                  <a:txBody>
                    <a:bodyPr/>
                    <a:lstStyle/>
                    <a:p>
                      <a:endParaRPr lang="zh-CN" altLang="en-US"/>
                    </a:p>
                  </a:txBody>
                  <a:tcPr/>
                </a:tc>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总造价（元）</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800" b="0" i="0" u="none" strike="noStrike" cap="none" normalizeH="0" baseline="0" smtClean="0">
                          <a:ln>
                            <a:noFill/>
                          </a:ln>
                          <a:solidFill>
                            <a:schemeClr val="tx1"/>
                          </a:solidFill>
                          <a:effectLst/>
                          <a:latin typeface="Arial" charset="0"/>
                          <a:ea typeface="宋体" charset="-122"/>
                        </a:rPr>
                        <a:t>综合可抵扣进项税率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总造价（元）</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365125" marR="0" lvl="0" indent="-255588" algn="l" defTabSz="914400" rtl="0" eaLnBrk="1" fontAlgn="ctr" latinLnBrk="0" hangingPunct="1">
                        <a:lnSpc>
                          <a:spcPct val="95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Arial" charset="0"/>
                          <a:ea typeface="宋体" charset="-122"/>
                        </a:rPr>
                        <a:t>造价增加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应缴纳税额</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营业税</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zh-CN" altLang="en-US" sz="1000" b="1" i="0" u="none" strike="noStrike" cap="none" normalizeH="0" baseline="0" smtClean="0">
                          <a:ln>
                            <a:noFill/>
                          </a:ln>
                          <a:solidFill>
                            <a:srgbClr val="000000"/>
                          </a:solidFill>
                          <a:effectLst/>
                          <a:latin typeface="微软雅黑" pitchFamily="34" charset="-122"/>
                          <a:ea typeface="微软雅黑" pitchFamily="34" charset="-122"/>
                        </a:rPr>
                        <a:t>税负降低</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00"/>
                    </a:solidFill>
                  </a:tcPr>
                </a:tc>
              </a:tr>
              <a:tr h="715963">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l"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房建三类</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14808269.35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7.12%</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14878680.59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0.48%</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489830.3953</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444661.9336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-10.16%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75">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l"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预制管桩</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54469054.52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15.02%</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50532521.14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-7.23%</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-2104794.765</a:t>
                      </a:r>
                    </a:p>
                    <a:p>
                      <a:pPr marL="365125" marR="0" lvl="0" indent="-255588" algn="r"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实际缴纳为</a:t>
                      </a: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0</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1635593.906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228.69%</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3</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l"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大型土石方</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904902.52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7.34%</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905602.72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0.08%</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27840.25959</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27172.36525</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-2.46%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9263">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4</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l"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装饰工程</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9605720.58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10.41%</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9341909.36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-2.75%</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20085.59354</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288440.0725</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93.04%</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688">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5</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l"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装饰工程</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12783770.81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10.66%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12397563.38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-3.02%</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-2397.876567</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383870.3978</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100.62%</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6263">
                <a:tc>
                  <a:txBody>
                    <a:bodyPr/>
                    <a:lstStyle/>
                    <a:p>
                      <a:pPr marL="365125" marR="0" lvl="0" indent="-255588" algn="ct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l" defTabSz="914400" rtl="0" eaLnBrk="1" fontAlgn="ctr"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微软雅黑" pitchFamily="34" charset="-122"/>
                          <a:ea typeface="微软雅黑" pitchFamily="34" charset="-122"/>
                        </a:rPr>
                        <a:t>通用安装工程</a:t>
                      </a:r>
                      <a:endParaRPr kumimoji="0" lang="zh-CN" altLang="en-US"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4450995.02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10.80%</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4310493.21 </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-3.16%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-6849.571766</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133654.2444</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65125" marR="0" lvl="0" indent="-255588" algn="r" defTabSz="914400" rtl="0" eaLnBrk="1" fontAlgn="ctr"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微软雅黑" pitchFamily="34" charset="-122"/>
                          <a:ea typeface="微软雅黑" pitchFamily="34" charset="-122"/>
                        </a:rPr>
                        <a:t>105.12%</a:t>
                      </a:r>
                      <a:endParaRPr kumimoji="0" lang="en-US" altLang="zh-CN" sz="18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
          <p:cNvSpPr>
            <a:spLocks noChangeArrowheads="1"/>
          </p:cNvSpPr>
          <p:nvPr/>
        </p:nvSpPr>
        <p:spPr bwMode="auto">
          <a:xfrm>
            <a:off x="755650" y="1412875"/>
            <a:ext cx="7416800" cy="822325"/>
          </a:xfrm>
          <a:prstGeom prst="rect">
            <a:avLst/>
          </a:prstGeom>
          <a:noFill/>
          <a:ln w="9525">
            <a:noFill/>
            <a:miter lim="800000"/>
            <a:headEnd/>
            <a:tailEnd/>
          </a:ln>
        </p:spPr>
        <p:txBody>
          <a:bodyPr>
            <a:spAutoFit/>
          </a:bodyPr>
          <a:lstStyle/>
          <a:p>
            <a:r>
              <a:rPr lang="en-US" altLang="zh-CN" sz="2400" b="1"/>
              <a:t>1</a:t>
            </a:r>
            <a:r>
              <a:rPr lang="zh-CN" altLang="en-US" sz="2400" b="1"/>
              <a:t>、</a:t>
            </a:r>
            <a:r>
              <a:rPr lang="en-US" altLang="zh-CN" sz="2400" b="1"/>
              <a:t>《</a:t>
            </a:r>
            <a:r>
              <a:rPr lang="zh-CN" altLang="en-US" sz="2400" b="1"/>
              <a:t>中华人民共和国增值税暂行条例</a:t>
            </a:r>
            <a:r>
              <a:rPr lang="en-US" altLang="zh-CN" sz="2400" b="1"/>
              <a:t>》</a:t>
            </a:r>
            <a:r>
              <a:rPr lang="zh-CN" altLang="en-US" sz="2400" b="1"/>
              <a:t>（中华人民共和国国务院令  第</a:t>
            </a:r>
            <a:r>
              <a:rPr lang="en-US" altLang="zh-CN" sz="2400" b="1"/>
              <a:t>538</a:t>
            </a:r>
            <a:r>
              <a:rPr lang="zh-CN" altLang="en-US" sz="2400" b="1"/>
              <a:t>号 ）及其实施细则</a:t>
            </a:r>
          </a:p>
        </p:txBody>
      </p:sp>
      <p:sp>
        <p:nvSpPr>
          <p:cNvPr id="17410" name="Rectangle 5"/>
          <p:cNvSpPr>
            <a:spLocks noChangeArrowheads="1"/>
          </p:cNvSpPr>
          <p:nvPr/>
        </p:nvSpPr>
        <p:spPr bwMode="auto">
          <a:xfrm>
            <a:off x="827088" y="2184400"/>
            <a:ext cx="7827962" cy="2838450"/>
          </a:xfrm>
          <a:prstGeom prst="rect">
            <a:avLst/>
          </a:prstGeom>
          <a:noFill/>
          <a:ln w="9525">
            <a:noFill/>
            <a:miter lim="800000"/>
            <a:headEnd/>
            <a:tailEnd/>
          </a:ln>
        </p:spPr>
        <p:txBody>
          <a:bodyPr anchor="ctr">
            <a:spAutoFit/>
          </a:bodyPr>
          <a:lstStyle/>
          <a:p>
            <a:endParaRPr lang="en-US" altLang="zh-CN"/>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17411" name="Text Box 7"/>
          <p:cNvSpPr txBox="1">
            <a:spLocks noChangeArrowheads="1"/>
          </p:cNvSpPr>
          <p:nvPr/>
        </p:nvSpPr>
        <p:spPr bwMode="auto">
          <a:xfrm>
            <a:off x="900113" y="2565400"/>
            <a:ext cx="7416800" cy="822325"/>
          </a:xfrm>
          <a:prstGeom prst="rect">
            <a:avLst/>
          </a:prstGeom>
          <a:noFill/>
          <a:ln w="9525">
            <a:noFill/>
            <a:miter lim="800000"/>
            <a:headEnd/>
            <a:tailEnd/>
          </a:ln>
        </p:spPr>
        <p:txBody>
          <a:bodyPr>
            <a:spAutoFit/>
          </a:bodyPr>
          <a:lstStyle/>
          <a:p>
            <a:pPr>
              <a:spcBef>
                <a:spcPct val="50000"/>
              </a:spcBef>
            </a:pPr>
            <a:r>
              <a:rPr lang="zh-CN" altLang="en-US" sz="2400" b="1"/>
              <a:t>（</a:t>
            </a:r>
            <a:r>
              <a:rPr lang="en-US" altLang="zh-CN" sz="2400" b="1"/>
              <a:t>1</a:t>
            </a:r>
            <a:r>
              <a:rPr lang="zh-CN" altLang="en-US" sz="2400" b="1"/>
              <a:t>）增值税的定义，一般计税方法和简易计税方法；计费公式</a:t>
            </a:r>
            <a:r>
              <a:rPr lang="zh-CN" altLang="en-US" sz="2400">
                <a:solidFill>
                  <a:srgbClr val="0033CC"/>
                </a:solidFill>
              </a:rPr>
              <a:t>      </a:t>
            </a:r>
          </a:p>
        </p:txBody>
      </p:sp>
      <p:sp>
        <p:nvSpPr>
          <p:cNvPr id="17412" name="内容占位符 1"/>
          <p:cNvSpPr>
            <a:spLocks/>
          </p:cNvSpPr>
          <p:nvPr/>
        </p:nvSpPr>
        <p:spPr bwMode="auto">
          <a:xfrm>
            <a:off x="611188" y="3716338"/>
            <a:ext cx="8229600" cy="1223962"/>
          </a:xfrm>
          <a:prstGeom prst="rect">
            <a:avLst/>
          </a:prstGeom>
          <a:noFill/>
          <a:ln w="9525">
            <a:noFill/>
            <a:miter lim="800000"/>
            <a:headEnd/>
            <a:tailEnd/>
          </a:ln>
        </p:spPr>
        <p:txBody>
          <a:bodyPr/>
          <a:lstStyle/>
          <a:p>
            <a:pPr>
              <a:lnSpc>
                <a:spcPct val="150000"/>
              </a:lnSpc>
              <a:spcBef>
                <a:spcPts val="400"/>
              </a:spcBef>
              <a:buClr>
                <a:schemeClr val="accent1"/>
              </a:buClr>
              <a:buSzPct val="68000"/>
              <a:buFont typeface="Wingdings 3" pitchFamily="18" charset="2"/>
              <a:buNone/>
            </a:pPr>
            <a:r>
              <a:rPr lang="zh-CN" altLang="en-US" sz="2400" dirty="0">
                <a:solidFill>
                  <a:srgbClr val="227A8F"/>
                </a:solidFill>
                <a:latin typeface="Lucida Sans Unicode" pitchFamily="34" charset="0"/>
                <a:ea typeface="黑体" pitchFamily="2" charset="-122"/>
              </a:rPr>
              <a:t>       增值税是对销售货物或者提供加工、修理修配劳务以及进口货物的单位和个人就其实现的增值额征收的一个税种。</a:t>
            </a:r>
            <a:endParaRPr lang="en-US" altLang="zh-CN" sz="2400" dirty="0">
              <a:solidFill>
                <a:srgbClr val="227A8F"/>
              </a:solidFill>
              <a:latin typeface="Lucida Sans Unicode" pitchFamily="34" charset="0"/>
              <a:ea typeface="黑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p:cNvSpPr>
          <p:nvPr>
            <p:ph type="body" idx="1"/>
          </p:nvPr>
        </p:nvSpPr>
        <p:spPr>
          <a:xfrm>
            <a:off x="468313" y="620713"/>
            <a:ext cx="7726362" cy="503237"/>
          </a:xfrm>
        </p:spPr>
        <p:txBody>
          <a:bodyPr/>
          <a:lstStyle/>
          <a:p>
            <a:pPr eaLnBrk="1" hangingPunct="1">
              <a:lnSpc>
                <a:spcPct val="80000"/>
              </a:lnSpc>
            </a:pPr>
            <a:r>
              <a:rPr lang="zh-CN" altLang="en-US" sz="2400" b="1" smtClean="0"/>
              <a:t>一般计税方法</a:t>
            </a:r>
            <a:r>
              <a:rPr lang="zh-CN" altLang="en-US" sz="2400" smtClean="0"/>
              <a:t>    </a:t>
            </a:r>
            <a:endParaRPr lang="zh-CN" altLang="en-US" sz="2400" smtClean="0">
              <a:solidFill>
                <a:schemeClr val="hlink"/>
              </a:solidFill>
            </a:endParaRPr>
          </a:p>
          <a:p>
            <a:pPr eaLnBrk="1" hangingPunct="1">
              <a:lnSpc>
                <a:spcPct val="80000"/>
              </a:lnSpc>
              <a:buFont typeface="Wingdings 3" pitchFamily="18" charset="2"/>
              <a:buNone/>
            </a:pPr>
            <a:r>
              <a:rPr lang="zh-CN" altLang="en-US" sz="2400" smtClean="0">
                <a:solidFill>
                  <a:schemeClr val="hlink"/>
                </a:solidFill>
              </a:rPr>
              <a:t>         </a:t>
            </a:r>
            <a:endParaRPr lang="zh-CN" altLang="en-US" sz="2400" smtClean="0">
              <a:solidFill>
                <a:srgbClr val="0033CC"/>
              </a:solidFill>
            </a:endParaRPr>
          </a:p>
        </p:txBody>
      </p:sp>
      <p:sp>
        <p:nvSpPr>
          <p:cNvPr id="4" name="矩形 3"/>
          <p:cNvSpPr/>
          <p:nvPr/>
        </p:nvSpPr>
        <p:spPr>
          <a:xfrm>
            <a:off x="304800" y="1484313"/>
            <a:ext cx="2160588" cy="619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应纳税额</a:t>
            </a:r>
          </a:p>
        </p:txBody>
      </p:sp>
      <p:sp>
        <p:nvSpPr>
          <p:cNvPr id="5" name="等于号 4"/>
          <p:cNvSpPr/>
          <p:nvPr/>
        </p:nvSpPr>
        <p:spPr>
          <a:xfrm>
            <a:off x="2536825" y="1412875"/>
            <a:ext cx="881063" cy="628650"/>
          </a:xfrm>
          <a:prstGeom prst="mathEqual">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矩形 5"/>
          <p:cNvSpPr/>
          <p:nvPr/>
        </p:nvSpPr>
        <p:spPr>
          <a:xfrm>
            <a:off x="3563938" y="1412875"/>
            <a:ext cx="2160587" cy="619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srgbClr val="FFFFFF"/>
                </a:solidFill>
              </a:rPr>
              <a:t>销项税额</a:t>
            </a:r>
          </a:p>
        </p:txBody>
      </p:sp>
      <p:sp>
        <p:nvSpPr>
          <p:cNvPr id="7" name="矩形 6"/>
          <p:cNvSpPr/>
          <p:nvPr/>
        </p:nvSpPr>
        <p:spPr>
          <a:xfrm>
            <a:off x="6642100" y="1412875"/>
            <a:ext cx="2159000" cy="619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srgbClr val="FFFFFF"/>
                </a:solidFill>
              </a:rPr>
              <a:t>进项税额</a:t>
            </a:r>
          </a:p>
        </p:txBody>
      </p:sp>
      <p:sp>
        <p:nvSpPr>
          <p:cNvPr id="8" name="减号 7"/>
          <p:cNvSpPr/>
          <p:nvPr/>
        </p:nvSpPr>
        <p:spPr>
          <a:xfrm>
            <a:off x="5848350" y="1484313"/>
            <a:ext cx="650875" cy="485775"/>
          </a:xfrm>
          <a:prstGeom prst="mathMinu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17" name="上箭头标注 16"/>
          <p:cNvSpPr/>
          <p:nvPr/>
        </p:nvSpPr>
        <p:spPr>
          <a:xfrm>
            <a:off x="1908175" y="2205038"/>
            <a:ext cx="5184775" cy="719137"/>
          </a:xfrm>
          <a:prstGeom prst="upArrowCallout">
            <a:avLst>
              <a:gd name="adj1" fmla="val 25000"/>
              <a:gd name="adj2" fmla="val 25000"/>
              <a:gd name="adj3" fmla="val 25000"/>
              <a:gd name="adj4" fmla="val 547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srgbClr val="FFFFFF"/>
                </a:solidFill>
              </a:rPr>
              <a:t>销售额</a:t>
            </a:r>
            <a:r>
              <a:rPr lang="en-US" altLang="zh-CN" sz="2400">
                <a:solidFill>
                  <a:srgbClr val="FFFFFF"/>
                </a:solidFill>
              </a:rPr>
              <a:t>×</a:t>
            </a:r>
            <a:r>
              <a:rPr lang="zh-CN" altLang="en-US" sz="2400">
                <a:solidFill>
                  <a:srgbClr val="FFFFFF"/>
                </a:solidFill>
              </a:rPr>
              <a:t>销项税率</a:t>
            </a:r>
            <a:endParaRPr lang="zh-CN" altLang="en-US" sz="2400" b="1">
              <a:solidFill>
                <a:srgbClr val="FCF00A"/>
              </a:solidFill>
            </a:endParaRPr>
          </a:p>
        </p:txBody>
      </p:sp>
      <p:sp>
        <p:nvSpPr>
          <p:cNvPr id="19464" name="Rectangle 10"/>
          <p:cNvSpPr>
            <a:spLocks noChangeArrowheads="1"/>
          </p:cNvSpPr>
          <p:nvPr/>
        </p:nvSpPr>
        <p:spPr bwMode="auto">
          <a:xfrm>
            <a:off x="1187450" y="3500438"/>
            <a:ext cx="7345363" cy="2771775"/>
          </a:xfrm>
          <a:prstGeom prst="rect">
            <a:avLst/>
          </a:prstGeom>
          <a:noFill/>
          <a:ln w="9525">
            <a:noFill/>
            <a:miter lim="800000"/>
            <a:headEnd/>
            <a:tailEnd/>
          </a:ln>
        </p:spPr>
        <p:txBody>
          <a:bodyPr>
            <a:spAutoFit/>
          </a:bodyPr>
          <a:lstStyle/>
          <a:p>
            <a:r>
              <a:rPr lang="zh-CN" altLang="en-US" sz="2200" b="1"/>
              <a:t>进项税额</a:t>
            </a:r>
            <a:r>
              <a:rPr lang="zh-CN" altLang="en-US" sz="2200" b="1">
                <a:solidFill>
                  <a:schemeClr val="hlink"/>
                </a:solidFill>
              </a:rPr>
              <a:t>  </a:t>
            </a:r>
            <a:r>
              <a:rPr lang="zh-CN" altLang="en-US" sz="2200" b="1">
                <a:solidFill>
                  <a:srgbClr val="0033CC"/>
                </a:solidFill>
              </a:rPr>
              <a:t>纳税人购进货物或者接受加工修理修配劳务和应税服务，支付或者负担的增值税额。</a:t>
            </a:r>
          </a:p>
          <a:p>
            <a:r>
              <a:rPr lang="zh-CN" altLang="en-US" sz="2200" b="1">
                <a:solidFill>
                  <a:schemeClr val="hlink"/>
                </a:solidFill>
              </a:rPr>
              <a:t>        </a:t>
            </a:r>
          </a:p>
          <a:p>
            <a:r>
              <a:rPr lang="zh-CN" altLang="en-US" sz="2200" b="1"/>
              <a:t>销项税额</a:t>
            </a:r>
            <a:r>
              <a:rPr lang="zh-CN" altLang="en-US" sz="2200" b="1">
                <a:solidFill>
                  <a:schemeClr val="hlink"/>
                </a:solidFill>
              </a:rPr>
              <a:t>  </a:t>
            </a:r>
            <a:r>
              <a:rPr lang="zh-CN" altLang="en-US" sz="2200" b="1">
                <a:solidFill>
                  <a:srgbClr val="0033CC"/>
                </a:solidFill>
              </a:rPr>
              <a:t>纳税人提供应税服务按照销售额和增值税税率计算的增值税额。建筑业销项税率为</a:t>
            </a:r>
            <a:r>
              <a:rPr lang="en-US" altLang="zh-CN" sz="2200" b="1">
                <a:solidFill>
                  <a:srgbClr val="0033CC"/>
                </a:solidFill>
              </a:rPr>
              <a:t>11%</a:t>
            </a:r>
            <a:r>
              <a:rPr lang="zh-CN" altLang="en-US" sz="2200" b="1">
                <a:solidFill>
                  <a:srgbClr val="0033CC"/>
                </a:solidFill>
              </a:rPr>
              <a:t>。</a:t>
            </a:r>
          </a:p>
          <a:p>
            <a:r>
              <a:rPr lang="zh-CN" altLang="en-US" sz="2200" b="1">
                <a:solidFill>
                  <a:schemeClr val="hlink"/>
                </a:solidFill>
              </a:rPr>
              <a:t>         </a:t>
            </a:r>
          </a:p>
          <a:p>
            <a:r>
              <a:rPr lang="zh-CN" altLang="en-US" sz="2200" b="1">
                <a:solidFill>
                  <a:srgbClr val="0033CC"/>
                </a:solidFill>
              </a:rPr>
              <a:t>销售额中不包含进项税额。增值税为价外税。</a:t>
            </a:r>
          </a:p>
          <a:p>
            <a:r>
              <a:rPr lang="zh-CN" altLang="en-US" sz="2200" b="1">
                <a:solidFill>
                  <a:srgbClr val="FF0000"/>
                </a:solidFill>
              </a:rPr>
              <a:t>由于企业管理不同，进项税额不同，应纳税额标准不明确。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359532" y="1196752"/>
          <a:ext cx="7020780"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4" name="矩形 53"/>
          <p:cNvSpPr/>
          <p:nvPr/>
        </p:nvSpPr>
        <p:spPr>
          <a:xfrm>
            <a:off x="3297238" y="5830888"/>
            <a:ext cx="4446587" cy="523875"/>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zh-CN" altLang="en-US"/>
          </a:p>
        </p:txBody>
      </p:sp>
      <p:sp>
        <p:nvSpPr>
          <p:cNvPr id="53" name="矩形 52"/>
          <p:cNvSpPr/>
          <p:nvPr/>
        </p:nvSpPr>
        <p:spPr>
          <a:xfrm>
            <a:off x="3286125" y="1484313"/>
            <a:ext cx="4445000" cy="3430587"/>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zh-CN" altLang="en-US"/>
          </a:p>
        </p:txBody>
      </p:sp>
      <p:grpSp>
        <p:nvGrpSpPr>
          <p:cNvPr id="20484" name="组合 6"/>
          <p:cNvGrpSpPr>
            <a:grpSpLocks/>
          </p:cNvGrpSpPr>
          <p:nvPr/>
        </p:nvGrpSpPr>
        <p:grpSpPr bwMode="auto">
          <a:xfrm>
            <a:off x="3276600" y="1484313"/>
            <a:ext cx="2303463" cy="515937"/>
            <a:chOff x="2919348" y="294682"/>
            <a:chExt cx="4099605" cy="516252"/>
          </a:xfrm>
        </p:grpSpPr>
        <p:sp>
          <p:nvSpPr>
            <p:cNvPr id="8" name="矩形 7"/>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矩形 8"/>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zh-CN" sz="2000" dirty="0"/>
                <a:t>人工费（</a:t>
              </a:r>
              <a:r>
                <a:rPr lang="zh-CN" altLang="en-US" sz="2000" dirty="0"/>
                <a:t>除</a:t>
              </a:r>
              <a:r>
                <a:rPr lang="zh-CN" altLang="zh-CN" sz="2000" dirty="0"/>
                <a:t>税）</a:t>
              </a:r>
              <a:endParaRPr lang="zh-CN" altLang="en-US" sz="2000" dirty="0"/>
            </a:p>
          </p:txBody>
        </p:sp>
      </p:grpSp>
      <p:grpSp>
        <p:nvGrpSpPr>
          <p:cNvPr id="20485" name="组合 10"/>
          <p:cNvGrpSpPr>
            <a:grpSpLocks/>
          </p:cNvGrpSpPr>
          <p:nvPr/>
        </p:nvGrpSpPr>
        <p:grpSpPr bwMode="auto">
          <a:xfrm>
            <a:off x="3276600" y="2217738"/>
            <a:ext cx="2303463" cy="515937"/>
            <a:chOff x="2919348" y="294682"/>
            <a:chExt cx="4099605" cy="516252"/>
          </a:xfrm>
        </p:grpSpPr>
        <p:sp>
          <p:nvSpPr>
            <p:cNvPr id="12" name="矩形 11"/>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矩形 12"/>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材料</a:t>
              </a:r>
              <a:r>
                <a:rPr lang="zh-CN" altLang="zh-CN" sz="2000" dirty="0"/>
                <a:t>费（</a:t>
              </a:r>
              <a:r>
                <a:rPr lang="zh-CN" altLang="en-US" sz="2000" dirty="0"/>
                <a:t>除</a:t>
              </a:r>
              <a:r>
                <a:rPr lang="zh-CN" altLang="zh-CN" sz="2000" dirty="0"/>
                <a:t>税）</a:t>
              </a:r>
              <a:endParaRPr lang="zh-CN" altLang="en-US" sz="2000" dirty="0"/>
            </a:p>
          </p:txBody>
        </p:sp>
      </p:grpSp>
      <p:grpSp>
        <p:nvGrpSpPr>
          <p:cNvPr id="20486" name="组合 13"/>
          <p:cNvGrpSpPr>
            <a:grpSpLocks/>
          </p:cNvGrpSpPr>
          <p:nvPr/>
        </p:nvGrpSpPr>
        <p:grpSpPr bwMode="auto">
          <a:xfrm>
            <a:off x="3278188" y="2959100"/>
            <a:ext cx="2303462" cy="515938"/>
            <a:chOff x="2919348" y="294682"/>
            <a:chExt cx="4099605" cy="516252"/>
          </a:xfrm>
        </p:grpSpPr>
        <p:sp>
          <p:nvSpPr>
            <p:cNvPr id="15" name="矩形 14"/>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矩形 15"/>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en-US" altLang="zh-CN" sz="2000" dirty="0"/>
                <a:t> </a:t>
              </a:r>
              <a:r>
                <a:rPr lang="zh-CN" altLang="zh-CN" sz="2000" dirty="0"/>
                <a:t>施工机具费（</a:t>
              </a:r>
              <a:r>
                <a:rPr lang="zh-CN" altLang="en-US" sz="2000" dirty="0"/>
                <a:t>除</a:t>
              </a:r>
              <a:r>
                <a:rPr lang="zh-CN" altLang="zh-CN" sz="2000" dirty="0"/>
                <a:t>税）</a:t>
              </a:r>
              <a:endParaRPr lang="zh-CN" altLang="en-US" sz="2000" dirty="0"/>
            </a:p>
          </p:txBody>
        </p:sp>
      </p:grpSp>
      <p:grpSp>
        <p:nvGrpSpPr>
          <p:cNvPr id="20487" name="组合 16"/>
          <p:cNvGrpSpPr>
            <a:grpSpLocks/>
          </p:cNvGrpSpPr>
          <p:nvPr/>
        </p:nvGrpSpPr>
        <p:grpSpPr bwMode="auto">
          <a:xfrm>
            <a:off x="3286125" y="3675063"/>
            <a:ext cx="2303463" cy="515937"/>
            <a:chOff x="2919348" y="294682"/>
            <a:chExt cx="4099605" cy="516252"/>
          </a:xfrm>
        </p:grpSpPr>
        <p:sp>
          <p:nvSpPr>
            <p:cNvPr id="18" name="矩形 17"/>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矩形 18"/>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管理费（除</a:t>
              </a:r>
              <a:r>
                <a:rPr lang="zh-CN" altLang="zh-CN" sz="2000" dirty="0"/>
                <a:t>税）</a:t>
              </a:r>
              <a:endParaRPr lang="zh-CN" altLang="en-US" sz="2000" dirty="0"/>
            </a:p>
          </p:txBody>
        </p:sp>
      </p:grpSp>
      <p:grpSp>
        <p:nvGrpSpPr>
          <p:cNvPr id="20488" name="组合 19"/>
          <p:cNvGrpSpPr>
            <a:grpSpLocks/>
          </p:cNvGrpSpPr>
          <p:nvPr/>
        </p:nvGrpSpPr>
        <p:grpSpPr bwMode="auto">
          <a:xfrm>
            <a:off x="3286125" y="4411663"/>
            <a:ext cx="2303463" cy="515937"/>
            <a:chOff x="2919348" y="294682"/>
            <a:chExt cx="4099605" cy="516252"/>
          </a:xfrm>
        </p:grpSpPr>
        <p:sp>
          <p:nvSpPr>
            <p:cNvPr id="21" name="矩形 20"/>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矩形 21"/>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规费（除</a:t>
              </a:r>
              <a:r>
                <a:rPr lang="zh-CN" altLang="zh-CN" sz="2000" dirty="0"/>
                <a:t>税）</a:t>
              </a:r>
              <a:endParaRPr lang="zh-CN" altLang="en-US" sz="2000" dirty="0"/>
            </a:p>
          </p:txBody>
        </p:sp>
      </p:grpSp>
      <p:grpSp>
        <p:nvGrpSpPr>
          <p:cNvPr id="23" name="组合 22"/>
          <p:cNvGrpSpPr>
            <a:grpSpLocks/>
          </p:cNvGrpSpPr>
          <p:nvPr/>
        </p:nvGrpSpPr>
        <p:grpSpPr bwMode="auto">
          <a:xfrm>
            <a:off x="6227763" y="1484313"/>
            <a:ext cx="1512887" cy="515937"/>
            <a:chOff x="2919348" y="294682"/>
            <a:chExt cx="4099605" cy="516252"/>
          </a:xfrm>
        </p:grpSpPr>
        <p:sp>
          <p:nvSpPr>
            <p:cNvPr id="24" name="矩形 23"/>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矩形 24"/>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进项税额</a:t>
              </a:r>
            </a:p>
          </p:txBody>
        </p:sp>
      </p:grpSp>
      <p:sp>
        <p:nvSpPr>
          <p:cNvPr id="2" name="加号 1"/>
          <p:cNvSpPr/>
          <p:nvPr/>
        </p:nvSpPr>
        <p:spPr>
          <a:xfrm>
            <a:off x="5605463" y="1454150"/>
            <a:ext cx="576262" cy="576263"/>
          </a:xfrm>
          <a:prstGeom prst="mathPlus">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6" name="组合 25"/>
          <p:cNvGrpSpPr>
            <a:grpSpLocks/>
          </p:cNvGrpSpPr>
          <p:nvPr/>
        </p:nvGrpSpPr>
        <p:grpSpPr bwMode="auto">
          <a:xfrm>
            <a:off x="6227763" y="2217738"/>
            <a:ext cx="1512887" cy="515937"/>
            <a:chOff x="2919348" y="294682"/>
            <a:chExt cx="4099605" cy="516252"/>
          </a:xfrm>
        </p:grpSpPr>
        <p:sp>
          <p:nvSpPr>
            <p:cNvPr id="27" name="矩形 26"/>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矩形 27"/>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进项税额</a:t>
              </a:r>
            </a:p>
          </p:txBody>
        </p:sp>
      </p:grpSp>
      <p:sp>
        <p:nvSpPr>
          <p:cNvPr id="29" name="加号 28"/>
          <p:cNvSpPr/>
          <p:nvPr/>
        </p:nvSpPr>
        <p:spPr>
          <a:xfrm>
            <a:off x="5605463" y="2184400"/>
            <a:ext cx="576262" cy="576263"/>
          </a:xfrm>
          <a:prstGeom prst="mathPlus">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0" name="组合 29"/>
          <p:cNvGrpSpPr>
            <a:grpSpLocks/>
          </p:cNvGrpSpPr>
          <p:nvPr/>
        </p:nvGrpSpPr>
        <p:grpSpPr bwMode="auto">
          <a:xfrm>
            <a:off x="6227763" y="2959100"/>
            <a:ext cx="1512887" cy="515938"/>
            <a:chOff x="2919348" y="294682"/>
            <a:chExt cx="4099605" cy="516252"/>
          </a:xfrm>
        </p:grpSpPr>
        <p:sp>
          <p:nvSpPr>
            <p:cNvPr id="31" name="矩形 30"/>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矩形 31"/>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进项税额</a:t>
              </a:r>
            </a:p>
          </p:txBody>
        </p:sp>
      </p:grpSp>
      <p:sp>
        <p:nvSpPr>
          <p:cNvPr id="33" name="加号 32"/>
          <p:cNvSpPr/>
          <p:nvPr/>
        </p:nvSpPr>
        <p:spPr>
          <a:xfrm>
            <a:off x="5605463" y="2925763"/>
            <a:ext cx="576262" cy="576262"/>
          </a:xfrm>
          <a:prstGeom prst="mathPlus">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8" name="组合 37"/>
          <p:cNvGrpSpPr>
            <a:grpSpLocks/>
          </p:cNvGrpSpPr>
          <p:nvPr/>
        </p:nvGrpSpPr>
        <p:grpSpPr bwMode="auto">
          <a:xfrm>
            <a:off x="6227763" y="3675063"/>
            <a:ext cx="1512887" cy="515937"/>
            <a:chOff x="2919348" y="294682"/>
            <a:chExt cx="4099605" cy="516252"/>
          </a:xfrm>
        </p:grpSpPr>
        <p:sp>
          <p:nvSpPr>
            <p:cNvPr id="39" name="矩形 38"/>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矩形 39"/>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进项税额</a:t>
              </a:r>
            </a:p>
          </p:txBody>
        </p:sp>
      </p:grpSp>
      <p:sp>
        <p:nvSpPr>
          <p:cNvPr id="41" name="加号 40"/>
          <p:cNvSpPr/>
          <p:nvPr/>
        </p:nvSpPr>
        <p:spPr>
          <a:xfrm>
            <a:off x="5605463" y="3643313"/>
            <a:ext cx="576262" cy="574675"/>
          </a:xfrm>
          <a:prstGeom prst="mathPlus">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2" name="组合 41"/>
          <p:cNvGrpSpPr>
            <a:grpSpLocks/>
          </p:cNvGrpSpPr>
          <p:nvPr/>
        </p:nvGrpSpPr>
        <p:grpSpPr bwMode="auto">
          <a:xfrm>
            <a:off x="6227763" y="4397375"/>
            <a:ext cx="1512887" cy="517525"/>
            <a:chOff x="2919348" y="294682"/>
            <a:chExt cx="4099605" cy="516252"/>
          </a:xfrm>
        </p:grpSpPr>
        <p:sp>
          <p:nvSpPr>
            <p:cNvPr id="43" name="矩形 42"/>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矩形 43"/>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000" dirty="0"/>
                <a:t>进项税额</a:t>
              </a:r>
            </a:p>
          </p:txBody>
        </p:sp>
      </p:grpSp>
      <p:sp>
        <p:nvSpPr>
          <p:cNvPr id="45" name="加号 44"/>
          <p:cNvSpPr/>
          <p:nvPr/>
        </p:nvSpPr>
        <p:spPr>
          <a:xfrm>
            <a:off x="5605463" y="4365625"/>
            <a:ext cx="576262" cy="576263"/>
          </a:xfrm>
          <a:prstGeom prst="mathPlus">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0499" name="组合 45"/>
          <p:cNvGrpSpPr>
            <a:grpSpLocks/>
          </p:cNvGrpSpPr>
          <p:nvPr/>
        </p:nvGrpSpPr>
        <p:grpSpPr bwMode="auto">
          <a:xfrm>
            <a:off x="3276600" y="5876925"/>
            <a:ext cx="4103688" cy="515938"/>
            <a:chOff x="2919348" y="294682"/>
            <a:chExt cx="4099605" cy="516252"/>
          </a:xfrm>
        </p:grpSpPr>
        <p:sp>
          <p:nvSpPr>
            <p:cNvPr id="47" name="矩形 46"/>
            <p:cNvSpPr/>
            <p:nvPr/>
          </p:nvSpPr>
          <p:spPr>
            <a:xfrm>
              <a:off x="2919348" y="294682"/>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矩形 47"/>
            <p:cNvSpPr/>
            <p:nvPr/>
          </p:nvSpPr>
          <p:spPr>
            <a:xfrm>
              <a:off x="2919348" y="294682"/>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500" dirty="0"/>
                <a:t>应纳税额</a:t>
              </a:r>
            </a:p>
          </p:txBody>
        </p:sp>
      </p:grpSp>
      <p:grpSp>
        <p:nvGrpSpPr>
          <p:cNvPr id="55" name="组合 54"/>
          <p:cNvGrpSpPr>
            <a:grpSpLocks/>
          </p:cNvGrpSpPr>
          <p:nvPr/>
        </p:nvGrpSpPr>
        <p:grpSpPr bwMode="auto">
          <a:xfrm>
            <a:off x="3276600" y="5876925"/>
            <a:ext cx="4098925" cy="515938"/>
            <a:chOff x="2919348" y="3933841"/>
            <a:chExt cx="4099605" cy="516252"/>
          </a:xfrm>
        </p:grpSpPr>
        <p:sp>
          <p:nvSpPr>
            <p:cNvPr id="56" name="矩形 55"/>
            <p:cNvSpPr/>
            <p:nvPr/>
          </p:nvSpPr>
          <p:spPr>
            <a:xfrm>
              <a:off x="2919348" y="3933841"/>
              <a:ext cx="4099605" cy="51625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7" name="矩形 56"/>
            <p:cNvSpPr/>
            <p:nvPr/>
          </p:nvSpPr>
          <p:spPr>
            <a:xfrm>
              <a:off x="2919348" y="3933841"/>
              <a:ext cx="4099605" cy="516252"/>
            </a:xfrm>
            <a:prstGeom prst="rect">
              <a:avLst/>
            </a:prstGeom>
          </p:spPr>
          <p:style>
            <a:lnRef idx="0">
              <a:scrgbClr r="0" g="0" b="0"/>
            </a:lnRef>
            <a:fillRef idx="0">
              <a:scrgbClr r="0" g="0" b="0"/>
            </a:fillRef>
            <a:effectRef idx="0">
              <a:scrgbClr r="0" g="0" b="0"/>
            </a:effectRef>
            <a:fontRef idx="minor">
              <a:schemeClr val="lt1"/>
            </a:fontRef>
          </p:style>
          <p:txBody>
            <a:bodyPr lIns="15875" tIns="15875" rIns="15875" bIns="15875" spcCol="1270" anchor="ctr"/>
            <a:lstStyle/>
            <a:p>
              <a:pPr algn="ctr" defTabSz="1111250" fontAlgn="auto">
                <a:lnSpc>
                  <a:spcPct val="90000"/>
                </a:lnSpc>
                <a:spcAft>
                  <a:spcPct val="35000"/>
                </a:spcAft>
                <a:defRPr/>
              </a:pPr>
              <a:r>
                <a:rPr lang="zh-CN" altLang="en-US" sz="2500" dirty="0"/>
                <a:t>应纳税额</a:t>
              </a:r>
              <a:r>
                <a:rPr lang="en-US" altLang="zh-CN" sz="2500" dirty="0"/>
                <a:t>+</a:t>
              </a:r>
              <a:r>
                <a:rPr lang="zh-CN" altLang="en-US" sz="2500" dirty="0"/>
                <a:t>进项税额</a:t>
              </a:r>
            </a:p>
          </p:txBody>
        </p:sp>
      </p:grpSp>
      <p:sp>
        <p:nvSpPr>
          <p:cNvPr id="20501" name="Rectangle 47"/>
          <p:cNvSpPr>
            <a:spLocks/>
          </p:cNvSpPr>
          <p:nvPr/>
        </p:nvSpPr>
        <p:spPr bwMode="auto">
          <a:xfrm>
            <a:off x="250825" y="620713"/>
            <a:ext cx="7726363" cy="503237"/>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调整原则：价税分离</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9"/>
                                        </p:tgtEl>
                                      </p:cBhvr>
                                    </p:animEffect>
                                    <p:set>
                                      <p:cBhvr>
                                        <p:cTn id="10" dur="1" fill="hold">
                                          <p:stCondLst>
                                            <p:cond delay="499"/>
                                          </p:stCondLst>
                                        </p:cTn>
                                        <p:tgtEl>
                                          <p:spTgt spid="29"/>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41"/>
                                        </p:tgtEl>
                                      </p:cBhvr>
                                    </p:animEffect>
                                    <p:set>
                                      <p:cBhvr>
                                        <p:cTn id="16" dur="1" fill="hold">
                                          <p:stCondLst>
                                            <p:cond delay="499"/>
                                          </p:stCondLst>
                                        </p:cTn>
                                        <p:tgtEl>
                                          <p:spTgt spid="41"/>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5"/>
                                        </p:tgtEl>
                                      </p:cBhvr>
                                    </p:animEffect>
                                    <p:set>
                                      <p:cBhvr>
                                        <p:cTn id="19" dur="1" fill="hold">
                                          <p:stCondLst>
                                            <p:cond delay="499"/>
                                          </p:stCondLst>
                                        </p:cTn>
                                        <p:tgtEl>
                                          <p:spTgt spid="45"/>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decel="50000" fill="hold" nodeType="afterEffect">
                                  <p:stCondLst>
                                    <p:cond delay="0"/>
                                  </p:stCondLst>
                                  <p:childTnLst>
                                    <p:animMotion origin="layout" path="M 4.72222E-6 4.81481E-6 L -0.16928 0.64513 " pathEditMode="relative" rAng="0" ptsTypes="AA">
                                      <p:cBhvr>
                                        <p:cTn id="22" dur="1000" fill="hold"/>
                                        <p:tgtEl>
                                          <p:spTgt spid="23"/>
                                        </p:tgtEl>
                                        <p:attrNameLst>
                                          <p:attrName>ppt_x</p:attrName>
                                          <p:attrName>ppt_y</p:attrName>
                                        </p:attrNameLst>
                                      </p:cBhvr>
                                      <p:rCtr x="-8472" y="32245"/>
                                    </p:animMotion>
                                  </p:childTnLst>
                                </p:cTn>
                              </p:par>
                              <p:par>
                                <p:cTn id="23" presetID="63" presetClass="path" presetSubtype="0" accel="50000" decel="50000" fill="hold" nodeType="withEffect">
                                  <p:stCondLst>
                                    <p:cond delay="0"/>
                                  </p:stCondLst>
                                  <p:childTnLst>
                                    <p:animMotion origin="layout" path="M 4.72222E-6 3.7037E-7 L -0.16928 0.53819 " pathEditMode="relative" rAng="0" ptsTypes="AA">
                                      <p:cBhvr>
                                        <p:cTn id="24" dur="1000" fill="hold"/>
                                        <p:tgtEl>
                                          <p:spTgt spid="26"/>
                                        </p:tgtEl>
                                        <p:attrNameLst>
                                          <p:attrName>ppt_x</p:attrName>
                                          <p:attrName>ppt_y</p:attrName>
                                        </p:attrNameLst>
                                      </p:cBhvr>
                                      <p:rCtr x="-8472" y="26898"/>
                                    </p:animMotion>
                                  </p:childTnLst>
                                </p:cTn>
                              </p:par>
                              <p:par>
                                <p:cTn id="25" presetID="42" presetClass="path" presetSubtype="0" accel="50000" decel="50000" fill="hold" nodeType="withEffect">
                                  <p:stCondLst>
                                    <p:cond delay="0"/>
                                  </p:stCondLst>
                                  <p:childTnLst>
                                    <p:animMotion origin="layout" path="M 4.72222E-6 -1.48148E-6 L -0.16928 0.43009 " pathEditMode="relative" rAng="0" ptsTypes="AA">
                                      <p:cBhvr>
                                        <p:cTn id="26" dur="1000" fill="hold"/>
                                        <p:tgtEl>
                                          <p:spTgt spid="30"/>
                                        </p:tgtEl>
                                        <p:attrNameLst>
                                          <p:attrName>ppt_x</p:attrName>
                                          <p:attrName>ppt_y</p:attrName>
                                        </p:attrNameLst>
                                      </p:cBhvr>
                                      <p:rCtr x="-8472" y="21505"/>
                                    </p:animMotion>
                                  </p:childTnLst>
                                </p:cTn>
                              </p:par>
                              <p:par>
                                <p:cTn id="27" presetID="42" presetClass="path" presetSubtype="0" accel="50000" decel="50000" fill="hold" nodeType="withEffect">
                                  <p:stCondLst>
                                    <p:cond delay="0"/>
                                  </p:stCondLst>
                                  <p:childTnLst>
                                    <p:animMotion origin="layout" path="M 4.72222E-6 3.7037E-7 L -0.16928 0.32569 " pathEditMode="relative" rAng="0" ptsTypes="AA">
                                      <p:cBhvr>
                                        <p:cTn id="28" dur="1000" fill="hold"/>
                                        <p:tgtEl>
                                          <p:spTgt spid="38"/>
                                        </p:tgtEl>
                                        <p:attrNameLst>
                                          <p:attrName>ppt_x</p:attrName>
                                          <p:attrName>ppt_y</p:attrName>
                                        </p:attrNameLst>
                                      </p:cBhvr>
                                      <p:rCtr x="-8472" y="16273"/>
                                    </p:animMotion>
                                  </p:childTnLst>
                                </p:cTn>
                              </p:par>
                              <p:par>
                                <p:cTn id="29" presetID="42" presetClass="path" presetSubtype="0" accel="50000" decel="50000" fill="hold" nodeType="withEffect">
                                  <p:stCondLst>
                                    <p:cond delay="0"/>
                                  </p:stCondLst>
                                  <p:childTnLst>
                                    <p:animMotion origin="layout" path="M 4.72222E-6 4.81481E-6 L -0.17709 0.22013 " pathEditMode="relative" rAng="0" ptsTypes="AA">
                                      <p:cBhvr>
                                        <p:cTn id="30" dur="1000" fill="hold"/>
                                        <p:tgtEl>
                                          <p:spTgt spid="42"/>
                                        </p:tgtEl>
                                        <p:attrNameLst>
                                          <p:attrName>ppt_x</p:attrName>
                                          <p:attrName>ppt_y</p:attrName>
                                        </p:attrNameLst>
                                      </p:cBhvr>
                                      <p:rCtr x="-8854" y="10995"/>
                                    </p:animMotion>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
          <p:cNvSpPr>
            <a:spLocks noChangeArrowheads="1"/>
          </p:cNvSpPr>
          <p:nvPr/>
        </p:nvSpPr>
        <p:spPr bwMode="auto">
          <a:xfrm>
            <a:off x="684213" y="981075"/>
            <a:ext cx="7921625" cy="641350"/>
          </a:xfrm>
          <a:prstGeom prst="rect">
            <a:avLst/>
          </a:prstGeom>
          <a:noFill/>
          <a:ln w="9525">
            <a:noFill/>
            <a:miter lim="800000"/>
            <a:headEnd/>
            <a:tailEnd/>
          </a:ln>
        </p:spPr>
        <p:txBody>
          <a:bodyPr>
            <a:spAutoFit/>
          </a:bodyPr>
          <a:lstStyle/>
          <a:p>
            <a:r>
              <a:rPr lang="zh-CN" altLang="en-US"/>
              <a:t>   工程造价</a:t>
            </a:r>
            <a:r>
              <a:rPr lang="en-US" altLang="zh-CN"/>
              <a:t>=</a:t>
            </a:r>
            <a:r>
              <a:rPr lang="zh-CN" altLang="en-US"/>
              <a:t>人工费</a:t>
            </a:r>
            <a:r>
              <a:rPr lang="en-US" altLang="zh-CN"/>
              <a:t>+</a:t>
            </a:r>
            <a:r>
              <a:rPr lang="zh-CN" altLang="en-US"/>
              <a:t>材料费</a:t>
            </a:r>
            <a:r>
              <a:rPr lang="en-US" altLang="zh-CN"/>
              <a:t>+</a:t>
            </a:r>
            <a:r>
              <a:rPr lang="zh-CN" altLang="en-US"/>
              <a:t>施工机具使用费</a:t>
            </a:r>
            <a:r>
              <a:rPr lang="en-US" altLang="zh-CN"/>
              <a:t>+</a:t>
            </a:r>
            <a:r>
              <a:rPr lang="zh-CN" altLang="en-US"/>
              <a:t>管理费</a:t>
            </a:r>
            <a:r>
              <a:rPr lang="en-US" altLang="zh-CN"/>
              <a:t>+</a:t>
            </a:r>
            <a:r>
              <a:rPr lang="zh-CN" altLang="en-US"/>
              <a:t>规费</a:t>
            </a:r>
            <a:r>
              <a:rPr lang="en-US" altLang="zh-CN"/>
              <a:t>+</a:t>
            </a:r>
            <a:r>
              <a:rPr lang="zh-CN" altLang="en-US"/>
              <a:t>利润</a:t>
            </a:r>
            <a:r>
              <a:rPr lang="en-US" altLang="zh-CN"/>
              <a:t>+</a:t>
            </a:r>
            <a:r>
              <a:rPr lang="zh-CN" altLang="en-US" b="1">
                <a:solidFill>
                  <a:srgbClr val="0033CC"/>
                </a:solidFill>
              </a:rPr>
              <a:t>应纳税额</a:t>
            </a:r>
            <a:r>
              <a:rPr lang="en-US" altLang="zh-CN"/>
              <a:t>+</a:t>
            </a:r>
            <a:r>
              <a:rPr lang="zh-CN" altLang="en-US"/>
              <a:t>附加税费               </a:t>
            </a:r>
          </a:p>
        </p:txBody>
      </p:sp>
      <p:sp>
        <p:nvSpPr>
          <p:cNvPr id="21506" name="Rectangle 5"/>
          <p:cNvSpPr>
            <a:spLocks noChangeArrowheads="1"/>
          </p:cNvSpPr>
          <p:nvPr/>
        </p:nvSpPr>
        <p:spPr bwMode="auto">
          <a:xfrm>
            <a:off x="755650" y="2276475"/>
            <a:ext cx="8208963" cy="641350"/>
          </a:xfrm>
          <a:prstGeom prst="rect">
            <a:avLst/>
          </a:prstGeom>
          <a:noFill/>
          <a:ln w="9525">
            <a:noFill/>
            <a:miter lim="800000"/>
            <a:headEnd/>
            <a:tailEnd/>
          </a:ln>
        </p:spPr>
        <p:txBody>
          <a:bodyPr>
            <a:spAutoFit/>
          </a:bodyPr>
          <a:lstStyle/>
          <a:p>
            <a:r>
              <a:rPr lang="zh-CN" altLang="en-US"/>
              <a:t>工程造价</a:t>
            </a:r>
            <a:r>
              <a:rPr lang="en-US" altLang="zh-CN"/>
              <a:t>=</a:t>
            </a:r>
            <a:r>
              <a:rPr lang="zh-CN" altLang="en-US"/>
              <a:t>人工费（除税）</a:t>
            </a:r>
            <a:r>
              <a:rPr lang="en-US" altLang="zh-CN"/>
              <a:t>+</a:t>
            </a:r>
            <a:r>
              <a:rPr lang="zh-CN" altLang="en-US"/>
              <a:t>材料费（除税）</a:t>
            </a:r>
            <a:r>
              <a:rPr lang="en-US" altLang="zh-CN"/>
              <a:t>+</a:t>
            </a:r>
            <a:r>
              <a:rPr lang="zh-CN" altLang="en-US"/>
              <a:t>施工机具使用费（除税）</a:t>
            </a:r>
            <a:r>
              <a:rPr lang="en-US" altLang="zh-CN"/>
              <a:t>+</a:t>
            </a:r>
            <a:r>
              <a:rPr lang="zh-CN" altLang="en-US"/>
              <a:t>企业管理费（除税）</a:t>
            </a:r>
            <a:r>
              <a:rPr lang="en-US" altLang="zh-CN"/>
              <a:t>+</a:t>
            </a:r>
            <a:r>
              <a:rPr lang="zh-CN" altLang="en-US"/>
              <a:t>规费（除税）</a:t>
            </a:r>
            <a:r>
              <a:rPr lang="en-US" altLang="zh-CN"/>
              <a:t>+</a:t>
            </a:r>
            <a:r>
              <a:rPr lang="zh-CN" altLang="en-US"/>
              <a:t>利润</a:t>
            </a:r>
            <a:r>
              <a:rPr lang="en-US" altLang="zh-CN"/>
              <a:t>+</a:t>
            </a:r>
            <a:r>
              <a:rPr lang="zh-CN" altLang="en-US" b="1">
                <a:solidFill>
                  <a:srgbClr val="0033CC"/>
                </a:solidFill>
              </a:rPr>
              <a:t>（进项税额</a:t>
            </a:r>
            <a:r>
              <a:rPr lang="en-US" altLang="zh-CN" b="1">
                <a:solidFill>
                  <a:srgbClr val="0033CC"/>
                </a:solidFill>
              </a:rPr>
              <a:t>+</a:t>
            </a:r>
            <a:r>
              <a:rPr lang="zh-CN" altLang="en-US" b="1">
                <a:solidFill>
                  <a:srgbClr val="0033CC"/>
                </a:solidFill>
              </a:rPr>
              <a:t>应纳税额）</a:t>
            </a:r>
            <a:r>
              <a:rPr lang="en-US" altLang="zh-CN"/>
              <a:t>+</a:t>
            </a:r>
            <a:r>
              <a:rPr lang="zh-CN" altLang="en-US"/>
              <a:t>附加税费 </a:t>
            </a:r>
          </a:p>
        </p:txBody>
      </p:sp>
      <p:sp>
        <p:nvSpPr>
          <p:cNvPr id="21507" name="AutoShape 6"/>
          <p:cNvSpPr>
            <a:spLocks noChangeArrowheads="1"/>
          </p:cNvSpPr>
          <p:nvPr/>
        </p:nvSpPr>
        <p:spPr bwMode="auto">
          <a:xfrm>
            <a:off x="4356100" y="1341438"/>
            <a:ext cx="360363" cy="863600"/>
          </a:xfrm>
          <a:prstGeom prst="downArrow">
            <a:avLst>
              <a:gd name="adj1" fmla="val 50000"/>
              <a:gd name="adj2" fmla="val 59912"/>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21508" name="Rectangle 7"/>
          <p:cNvSpPr>
            <a:spLocks noChangeArrowheads="1"/>
          </p:cNvSpPr>
          <p:nvPr/>
        </p:nvSpPr>
        <p:spPr bwMode="auto">
          <a:xfrm>
            <a:off x="684213" y="3789363"/>
            <a:ext cx="7920037" cy="641350"/>
          </a:xfrm>
          <a:prstGeom prst="rect">
            <a:avLst/>
          </a:prstGeom>
          <a:noFill/>
          <a:ln w="9525">
            <a:noFill/>
            <a:miter lim="800000"/>
            <a:headEnd/>
            <a:tailEnd/>
          </a:ln>
        </p:spPr>
        <p:txBody>
          <a:bodyPr>
            <a:spAutoFit/>
          </a:bodyPr>
          <a:lstStyle/>
          <a:p>
            <a:r>
              <a:rPr lang="zh-CN" altLang="en-US"/>
              <a:t>工程造价</a:t>
            </a:r>
            <a:r>
              <a:rPr lang="en-US" altLang="zh-CN"/>
              <a:t>=</a:t>
            </a:r>
            <a:r>
              <a:rPr lang="zh-CN" altLang="en-US"/>
              <a:t>人工费（除税）</a:t>
            </a:r>
            <a:r>
              <a:rPr lang="en-US" altLang="zh-CN"/>
              <a:t>+</a:t>
            </a:r>
            <a:r>
              <a:rPr lang="zh-CN" altLang="en-US"/>
              <a:t>材料费（除税）</a:t>
            </a:r>
            <a:r>
              <a:rPr lang="en-US" altLang="zh-CN"/>
              <a:t>+</a:t>
            </a:r>
            <a:r>
              <a:rPr lang="zh-CN" altLang="en-US"/>
              <a:t>施工机具使用费（除税）</a:t>
            </a:r>
            <a:r>
              <a:rPr lang="en-US" altLang="zh-CN"/>
              <a:t>+</a:t>
            </a:r>
            <a:r>
              <a:rPr lang="zh-CN" altLang="en-US"/>
              <a:t>企业管理费（除税）</a:t>
            </a:r>
            <a:r>
              <a:rPr lang="en-US" altLang="zh-CN"/>
              <a:t>+</a:t>
            </a:r>
            <a:r>
              <a:rPr lang="zh-CN" altLang="en-US"/>
              <a:t>规费（除税）</a:t>
            </a:r>
            <a:r>
              <a:rPr lang="en-US" altLang="zh-CN"/>
              <a:t>+</a:t>
            </a:r>
            <a:r>
              <a:rPr lang="zh-CN" altLang="en-US"/>
              <a:t>利润</a:t>
            </a:r>
            <a:r>
              <a:rPr lang="en-US" altLang="zh-CN"/>
              <a:t>+</a:t>
            </a:r>
            <a:r>
              <a:rPr lang="zh-CN" altLang="en-US" b="1">
                <a:solidFill>
                  <a:srgbClr val="0033CC"/>
                </a:solidFill>
              </a:rPr>
              <a:t>销项税额</a:t>
            </a:r>
            <a:r>
              <a:rPr lang="en-US" altLang="zh-CN"/>
              <a:t>+</a:t>
            </a:r>
            <a:r>
              <a:rPr lang="zh-CN" altLang="en-US"/>
              <a:t>附加税费 </a:t>
            </a:r>
          </a:p>
        </p:txBody>
      </p:sp>
      <p:sp>
        <p:nvSpPr>
          <p:cNvPr id="21509" name="AutoShape 8"/>
          <p:cNvSpPr>
            <a:spLocks noChangeArrowheads="1"/>
          </p:cNvSpPr>
          <p:nvPr/>
        </p:nvSpPr>
        <p:spPr bwMode="auto">
          <a:xfrm>
            <a:off x="4356100" y="2924175"/>
            <a:ext cx="360363" cy="863600"/>
          </a:xfrm>
          <a:prstGeom prst="downArrow">
            <a:avLst>
              <a:gd name="adj1" fmla="val 50000"/>
              <a:gd name="adj2" fmla="val 59912"/>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21510" name="AutoShape 9"/>
          <p:cNvSpPr>
            <a:spLocks noChangeArrowheads="1"/>
          </p:cNvSpPr>
          <p:nvPr/>
        </p:nvSpPr>
        <p:spPr bwMode="auto">
          <a:xfrm>
            <a:off x="4356100" y="4508500"/>
            <a:ext cx="360363" cy="863600"/>
          </a:xfrm>
          <a:prstGeom prst="downArrow">
            <a:avLst>
              <a:gd name="adj1" fmla="val 50000"/>
              <a:gd name="adj2" fmla="val 59912"/>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21511" name="Rectangle 10"/>
          <p:cNvSpPr>
            <a:spLocks noChangeArrowheads="1"/>
          </p:cNvSpPr>
          <p:nvPr/>
        </p:nvSpPr>
        <p:spPr bwMode="auto">
          <a:xfrm>
            <a:off x="684213" y="5373688"/>
            <a:ext cx="7777162" cy="641350"/>
          </a:xfrm>
          <a:prstGeom prst="rect">
            <a:avLst/>
          </a:prstGeom>
          <a:noFill/>
          <a:ln w="9525">
            <a:noFill/>
            <a:miter lim="800000"/>
            <a:headEnd/>
            <a:tailEnd/>
          </a:ln>
        </p:spPr>
        <p:txBody>
          <a:bodyPr>
            <a:spAutoFit/>
          </a:bodyPr>
          <a:lstStyle/>
          <a:p>
            <a:r>
              <a:rPr lang="zh-CN" altLang="en-US"/>
              <a:t>工程造价</a:t>
            </a:r>
            <a:r>
              <a:rPr lang="en-US" altLang="zh-CN"/>
              <a:t>=</a:t>
            </a:r>
            <a:r>
              <a:rPr lang="zh-CN" altLang="en-US"/>
              <a:t>除税工程造价</a:t>
            </a:r>
            <a:r>
              <a:rPr lang="en-US" altLang="zh-CN"/>
              <a:t>+</a:t>
            </a:r>
            <a:r>
              <a:rPr lang="zh-CN" altLang="en-US" b="1">
                <a:solidFill>
                  <a:srgbClr val="0033CC"/>
                </a:solidFill>
              </a:rPr>
              <a:t>销项税额</a:t>
            </a:r>
            <a:r>
              <a:rPr lang="en-US" altLang="zh-CN"/>
              <a:t>=</a:t>
            </a:r>
            <a:r>
              <a:rPr lang="zh-CN" altLang="en-US" b="1"/>
              <a:t>除税工程造价</a:t>
            </a:r>
            <a:r>
              <a:rPr lang="zh-CN" altLang="zh-CN" b="1"/>
              <a:t>×</a:t>
            </a:r>
            <a:r>
              <a:rPr lang="zh-CN" altLang="en-US" b="1"/>
              <a:t>1</a:t>
            </a:r>
            <a:r>
              <a:rPr lang="en-US" altLang="zh-CN" b="1"/>
              <a:t>1%</a:t>
            </a:r>
            <a:r>
              <a:rPr lang="zh-CN" altLang="en-US" b="1">
                <a:solidFill>
                  <a:srgbClr val="0033CC"/>
                </a:solidFill>
              </a:rPr>
              <a:t>（部办公厅</a:t>
            </a:r>
            <a:r>
              <a:rPr lang="en-US" altLang="zh-CN" b="1">
                <a:solidFill>
                  <a:srgbClr val="0033CC"/>
                </a:solidFill>
              </a:rPr>
              <a:t>4</a:t>
            </a:r>
            <a:r>
              <a:rPr lang="zh-CN" altLang="en-US" b="1">
                <a:solidFill>
                  <a:srgbClr val="0033CC"/>
                </a:solidFill>
              </a:rPr>
              <a:t>号文）                             说明：附加税费放入管理费中。（标准定额研究所会议纪要</a:t>
            </a:r>
            <a:r>
              <a:rPr lang="en-US" altLang="zh-CN" b="1">
                <a:solidFill>
                  <a:srgbClr val="0033CC"/>
                </a:solidFill>
              </a:rPr>
              <a:t>49</a:t>
            </a:r>
            <a:r>
              <a:rPr lang="zh-CN" altLang="en-US" b="1">
                <a:solidFill>
                  <a:srgbClr val="0033CC"/>
                </a:solidFill>
              </a:rPr>
              <a:t>号文）</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占位符 3"/>
          <p:cNvSpPr>
            <a:spLocks noGrp="1"/>
          </p:cNvSpPr>
          <p:nvPr>
            <p:ph idx="1"/>
          </p:nvPr>
        </p:nvSpPr>
        <p:spPr>
          <a:xfrm>
            <a:off x="1411288" y="1028700"/>
            <a:ext cx="2246312" cy="514350"/>
          </a:xfrm>
        </p:spPr>
        <p:txBody>
          <a:bodyPr/>
          <a:lstStyle/>
          <a:p>
            <a:pPr eaLnBrk="1" hangingPunct="1"/>
            <a:r>
              <a:rPr lang="zh-CN" altLang="en-US" sz="2000" smtClean="0"/>
              <a:t>营业税下</a:t>
            </a:r>
            <a:endParaRPr lang="en-US" altLang="zh-CN" sz="2000" smtClean="0"/>
          </a:p>
          <a:p>
            <a:pPr eaLnBrk="1" hangingPunct="1"/>
            <a:endParaRPr lang="zh-CN" altLang="en-US" smtClean="0"/>
          </a:p>
        </p:txBody>
      </p:sp>
      <p:grpSp>
        <p:nvGrpSpPr>
          <p:cNvPr id="22530" name="组合 3"/>
          <p:cNvGrpSpPr>
            <a:grpSpLocks/>
          </p:cNvGrpSpPr>
          <p:nvPr/>
        </p:nvGrpSpPr>
        <p:grpSpPr bwMode="auto">
          <a:xfrm>
            <a:off x="684213" y="1912938"/>
            <a:ext cx="3387725" cy="3313112"/>
            <a:chOff x="222209" y="1916832"/>
            <a:chExt cx="4140460" cy="3561738"/>
          </a:xfrm>
        </p:grpSpPr>
        <p:sp>
          <p:nvSpPr>
            <p:cNvPr id="5" name="圆角矩形 4"/>
            <p:cNvSpPr/>
            <p:nvPr/>
          </p:nvSpPr>
          <p:spPr>
            <a:xfrm>
              <a:off x="1231131" y="1916832"/>
              <a:ext cx="1907250" cy="576841"/>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工程造价</a:t>
              </a:r>
            </a:p>
          </p:txBody>
        </p:sp>
        <p:cxnSp>
          <p:nvCxnSpPr>
            <p:cNvPr id="7" name="直接箭头连接符 6"/>
            <p:cNvCxnSpPr/>
            <p:nvPr/>
          </p:nvCxnSpPr>
          <p:spPr>
            <a:xfrm>
              <a:off x="2166324" y="2488553"/>
              <a:ext cx="0" cy="139944"/>
            </a:xfrm>
            <a:prstGeom prst="straightConnector1">
              <a:avLst/>
            </a:prstGeom>
            <a:noFill/>
            <a:ln w="38100" cap="flat" cmpd="thickThin" algn="ctr">
              <a:solidFill>
                <a:srgbClr val="39639D"/>
              </a:solidFill>
              <a:prstDash val="solid"/>
              <a:tailEnd type="none"/>
            </a:ln>
            <a:effectLst>
              <a:outerShdw blurRad="50800" dist="38100" dir="5400000" rotWithShape="0">
                <a:srgbClr val="000000">
                  <a:alpha val="35000"/>
                </a:srgbClr>
              </a:outerShdw>
            </a:effectLst>
          </p:spPr>
        </p:cxnSp>
        <p:sp>
          <p:nvSpPr>
            <p:cNvPr id="8" name="圆角矩形 7"/>
            <p:cNvSpPr/>
            <p:nvPr/>
          </p:nvSpPr>
          <p:spPr>
            <a:xfrm>
              <a:off x="222209" y="2928864"/>
              <a:ext cx="1944115" cy="585375"/>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税前造价</a:t>
              </a:r>
            </a:p>
          </p:txBody>
        </p:sp>
        <p:sp>
          <p:nvSpPr>
            <p:cNvPr id="9" name="圆角矩形 8"/>
            <p:cNvSpPr/>
            <p:nvPr/>
          </p:nvSpPr>
          <p:spPr>
            <a:xfrm>
              <a:off x="2381689" y="2949343"/>
              <a:ext cx="1980980" cy="564895"/>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税金</a:t>
              </a:r>
            </a:p>
          </p:txBody>
        </p:sp>
        <p:cxnSp>
          <p:nvCxnSpPr>
            <p:cNvPr id="10" name="直接连接符 9"/>
            <p:cNvCxnSpPr/>
            <p:nvPr/>
          </p:nvCxnSpPr>
          <p:spPr>
            <a:xfrm flipV="1">
              <a:off x="1151581" y="2645563"/>
              <a:ext cx="2159481" cy="5120"/>
            </a:xfrm>
            <a:prstGeom prst="line">
              <a:avLst/>
            </a:prstGeom>
            <a:noFill/>
            <a:ln w="63500" cap="flat" cmpd="thickThin" algn="ctr">
              <a:solidFill>
                <a:srgbClr val="2DA2BF"/>
              </a:solidFill>
              <a:prstDash val="solid"/>
            </a:ln>
            <a:effectLst>
              <a:outerShdw blurRad="50800" dist="38100" dir="5400000" rotWithShape="0">
                <a:srgbClr val="000000">
                  <a:alpha val="35000"/>
                </a:srgbClr>
              </a:outerShdw>
            </a:effectLst>
          </p:spPr>
        </p:cxnSp>
        <p:cxnSp>
          <p:nvCxnSpPr>
            <p:cNvPr id="11" name="直接箭头连接符 10"/>
            <p:cNvCxnSpPr/>
            <p:nvPr/>
          </p:nvCxnSpPr>
          <p:spPr>
            <a:xfrm>
              <a:off x="1157402" y="2645563"/>
              <a:ext cx="0" cy="303780"/>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cxnSp>
          <p:nvCxnSpPr>
            <p:cNvPr id="12" name="直接箭头连接符 11"/>
            <p:cNvCxnSpPr/>
            <p:nvPr/>
          </p:nvCxnSpPr>
          <p:spPr>
            <a:xfrm>
              <a:off x="3291660" y="2637030"/>
              <a:ext cx="0" cy="303780"/>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cxnSp>
          <p:nvCxnSpPr>
            <p:cNvPr id="13" name="直接箭头连接符 12"/>
            <p:cNvCxnSpPr/>
            <p:nvPr/>
          </p:nvCxnSpPr>
          <p:spPr>
            <a:xfrm>
              <a:off x="1151581" y="3514238"/>
              <a:ext cx="0" cy="151890"/>
            </a:xfrm>
            <a:prstGeom prst="straightConnector1">
              <a:avLst/>
            </a:prstGeom>
            <a:noFill/>
            <a:ln w="38100" cap="flat" cmpd="thickThin" algn="ctr">
              <a:solidFill>
                <a:srgbClr val="2DA2BF"/>
              </a:solidFill>
              <a:prstDash val="solid"/>
              <a:tailEnd type="none"/>
            </a:ln>
            <a:effectLst>
              <a:outerShdw blurRad="50800" dist="38100" dir="5400000" rotWithShape="0">
                <a:srgbClr val="000000">
                  <a:alpha val="35000"/>
                </a:srgbClr>
              </a:outerShdw>
            </a:effectLst>
          </p:spPr>
        </p:cxnSp>
        <p:sp>
          <p:nvSpPr>
            <p:cNvPr id="14" name="圆角矩形 13"/>
            <p:cNvSpPr/>
            <p:nvPr/>
          </p:nvSpPr>
          <p:spPr>
            <a:xfrm>
              <a:off x="1188446" y="4002335"/>
              <a:ext cx="1944115" cy="583668"/>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营业额</a:t>
              </a:r>
            </a:p>
          </p:txBody>
        </p:sp>
        <p:cxnSp>
          <p:nvCxnSpPr>
            <p:cNvPr id="15" name="直接连接符 14"/>
            <p:cNvCxnSpPr/>
            <p:nvPr/>
          </p:nvCxnSpPr>
          <p:spPr>
            <a:xfrm flipV="1">
              <a:off x="1128298" y="3686608"/>
              <a:ext cx="2161421" cy="5120"/>
            </a:xfrm>
            <a:prstGeom prst="line">
              <a:avLst/>
            </a:prstGeom>
            <a:noFill/>
            <a:ln w="63500" cap="flat" cmpd="thickThin" algn="ctr">
              <a:solidFill>
                <a:srgbClr val="2DA2BF"/>
              </a:solidFill>
              <a:prstDash val="solid"/>
            </a:ln>
            <a:effectLst>
              <a:outerShdw blurRad="50800" dist="38100" dir="5400000" rotWithShape="0">
                <a:srgbClr val="000000">
                  <a:alpha val="35000"/>
                </a:srgbClr>
              </a:outerShdw>
            </a:effectLst>
          </p:spPr>
        </p:cxnSp>
        <p:cxnSp>
          <p:nvCxnSpPr>
            <p:cNvPr id="16" name="直接箭头连接符 15"/>
            <p:cNvCxnSpPr/>
            <p:nvPr/>
          </p:nvCxnSpPr>
          <p:spPr>
            <a:xfrm>
              <a:off x="3268377" y="3514238"/>
              <a:ext cx="0" cy="151890"/>
            </a:xfrm>
            <a:prstGeom prst="straightConnector1">
              <a:avLst/>
            </a:prstGeom>
            <a:noFill/>
            <a:ln w="38100" cap="flat" cmpd="thickThin" algn="ctr">
              <a:solidFill>
                <a:srgbClr val="2DA2BF"/>
              </a:solidFill>
              <a:prstDash val="solid"/>
              <a:tailEnd type="none"/>
            </a:ln>
            <a:effectLst>
              <a:outerShdw blurRad="50800" dist="38100" dir="5400000" rotWithShape="0">
                <a:srgbClr val="000000">
                  <a:alpha val="35000"/>
                </a:srgbClr>
              </a:outerShdw>
            </a:effectLst>
          </p:spPr>
        </p:cxnSp>
        <p:cxnSp>
          <p:nvCxnSpPr>
            <p:cNvPr id="17" name="直接箭头连接符 16"/>
            <p:cNvCxnSpPr/>
            <p:nvPr/>
          </p:nvCxnSpPr>
          <p:spPr>
            <a:xfrm>
              <a:off x="2166324" y="3686608"/>
              <a:ext cx="0" cy="303780"/>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sp>
          <p:nvSpPr>
            <p:cNvPr id="18" name="圆角矩形 17"/>
            <p:cNvSpPr/>
            <p:nvPr/>
          </p:nvSpPr>
          <p:spPr>
            <a:xfrm>
              <a:off x="1151581" y="4893196"/>
              <a:ext cx="1944115" cy="585374"/>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营业收入</a:t>
              </a:r>
            </a:p>
          </p:txBody>
        </p:sp>
        <p:cxnSp>
          <p:nvCxnSpPr>
            <p:cNvPr id="19" name="直接箭头连接符 18"/>
            <p:cNvCxnSpPr/>
            <p:nvPr/>
          </p:nvCxnSpPr>
          <p:spPr>
            <a:xfrm>
              <a:off x="2129459" y="4579176"/>
              <a:ext cx="0" cy="303780"/>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grpSp>
      <p:grpSp>
        <p:nvGrpSpPr>
          <p:cNvPr id="22531" name="组合 19"/>
          <p:cNvGrpSpPr>
            <a:grpSpLocks/>
          </p:cNvGrpSpPr>
          <p:nvPr/>
        </p:nvGrpSpPr>
        <p:grpSpPr bwMode="auto">
          <a:xfrm>
            <a:off x="4500563" y="1557338"/>
            <a:ext cx="3776662" cy="4005262"/>
            <a:chOff x="4457295" y="1916832"/>
            <a:chExt cx="4183157" cy="4608512"/>
          </a:xfrm>
        </p:grpSpPr>
        <p:sp>
          <p:nvSpPr>
            <p:cNvPr id="21" name="圆角矩形 20"/>
            <p:cNvSpPr/>
            <p:nvPr/>
          </p:nvSpPr>
          <p:spPr>
            <a:xfrm>
              <a:off x="5508799" y="1916832"/>
              <a:ext cx="1907829" cy="575379"/>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工程造价</a:t>
              </a:r>
            </a:p>
          </p:txBody>
        </p:sp>
        <p:cxnSp>
          <p:nvCxnSpPr>
            <p:cNvPr id="22" name="直接箭头连接符 21"/>
            <p:cNvCxnSpPr/>
            <p:nvPr/>
          </p:nvCxnSpPr>
          <p:spPr>
            <a:xfrm>
              <a:off x="6444251" y="2488557"/>
              <a:ext cx="0" cy="138822"/>
            </a:xfrm>
            <a:prstGeom prst="straightConnector1">
              <a:avLst/>
            </a:prstGeom>
            <a:noFill/>
            <a:ln w="38100" cap="flat" cmpd="thickThin" algn="ctr">
              <a:solidFill>
                <a:srgbClr val="39639D"/>
              </a:solidFill>
              <a:prstDash val="solid"/>
              <a:tailEnd type="none"/>
            </a:ln>
            <a:effectLst>
              <a:outerShdw blurRad="50800" dist="38100" dir="5400000" rotWithShape="0">
                <a:srgbClr val="000000">
                  <a:alpha val="35000"/>
                </a:srgbClr>
              </a:outerShdw>
            </a:effectLst>
          </p:spPr>
        </p:cxnSp>
        <p:sp>
          <p:nvSpPr>
            <p:cNvPr id="23" name="圆角矩形 22"/>
            <p:cNvSpPr/>
            <p:nvPr/>
          </p:nvSpPr>
          <p:spPr>
            <a:xfrm>
              <a:off x="4499496" y="2928769"/>
              <a:ext cx="1944755" cy="584512"/>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税前造价</a:t>
              </a:r>
            </a:p>
          </p:txBody>
        </p:sp>
        <p:sp>
          <p:nvSpPr>
            <p:cNvPr id="24" name="圆角矩形 23"/>
            <p:cNvSpPr/>
            <p:nvPr/>
          </p:nvSpPr>
          <p:spPr>
            <a:xfrm>
              <a:off x="6660530" y="2948861"/>
              <a:ext cx="1979922" cy="564420"/>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税金</a:t>
              </a:r>
            </a:p>
          </p:txBody>
        </p:sp>
        <p:cxnSp>
          <p:nvCxnSpPr>
            <p:cNvPr id="25" name="直接连接符 24"/>
            <p:cNvCxnSpPr/>
            <p:nvPr/>
          </p:nvCxnSpPr>
          <p:spPr>
            <a:xfrm flipV="1">
              <a:off x="5429672" y="2645645"/>
              <a:ext cx="2159276" cy="3653"/>
            </a:xfrm>
            <a:prstGeom prst="line">
              <a:avLst/>
            </a:prstGeom>
            <a:noFill/>
            <a:ln w="63500" cap="flat" cmpd="thickThin" algn="ctr">
              <a:solidFill>
                <a:srgbClr val="2DA2BF"/>
              </a:solidFill>
              <a:prstDash val="solid"/>
            </a:ln>
            <a:effectLst>
              <a:outerShdw blurRad="50800" dist="38100" dir="5400000" rotWithShape="0">
                <a:srgbClr val="000000">
                  <a:alpha val="35000"/>
                </a:srgbClr>
              </a:outerShdw>
            </a:effectLst>
          </p:spPr>
        </p:cxnSp>
        <p:cxnSp>
          <p:nvCxnSpPr>
            <p:cNvPr id="26" name="直接箭头连接符 25"/>
            <p:cNvCxnSpPr/>
            <p:nvPr/>
          </p:nvCxnSpPr>
          <p:spPr>
            <a:xfrm>
              <a:off x="5436705" y="2645645"/>
              <a:ext cx="0" cy="303216"/>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cxnSp>
          <p:nvCxnSpPr>
            <p:cNvPr id="27" name="直接箭头连接符 26"/>
            <p:cNvCxnSpPr/>
            <p:nvPr/>
          </p:nvCxnSpPr>
          <p:spPr>
            <a:xfrm>
              <a:off x="7569606" y="2636513"/>
              <a:ext cx="0" cy="305042"/>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cxnSp>
          <p:nvCxnSpPr>
            <p:cNvPr id="28" name="直接箭头连接符 27"/>
            <p:cNvCxnSpPr/>
            <p:nvPr/>
          </p:nvCxnSpPr>
          <p:spPr>
            <a:xfrm>
              <a:off x="5429672" y="3513281"/>
              <a:ext cx="0" cy="305042"/>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sp>
          <p:nvSpPr>
            <p:cNvPr id="29" name="圆角矩形 28"/>
            <p:cNvSpPr/>
            <p:nvPr/>
          </p:nvSpPr>
          <p:spPr>
            <a:xfrm>
              <a:off x="4464328" y="3789097"/>
              <a:ext cx="1942996" cy="584512"/>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销售额</a:t>
              </a:r>
            </a:p>
          </p:txBody>
        </p:sp>
        <p:cxnSp>
          <p:nvCxnSpPr>
            <p:cNvPr id="30" name="直接箭头连接符 29"/>
            <p:cNvCxnSpPr/>
            <p:nvPr/>
          </p:nvCxnSpPr>
          <p:spPr>
            <a:xfrm>
              <a:off x="5422638" y="4353517"/>
              <a:ext cx="0" cy="303216"/>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sp>
          <p:nvSpPr>
            <p:cNvPr id="31" name="圆角矩形 30"/>
            <p:cNvSpPr/>
            <p:nvPr/>
          </p:nvSpPr>
          <p:spPr>
            <a:xfrm>
              <a:off x="4457295" y="4656732"/>
              <a:ext cx="1944755" cy="586338"/>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营业收入</a:t>
              </a:r>
            </a:p>
          </p:txBody>
        </p:sp>
        <p:cxnSp>
          <p:nvCxnSpPr>
            <p:cNvPr id="32" name="直接箭头连接符 31"/>
            <p:cNvCxnSpPr>
              <a:endCxn id="33" idx="0"/>
            </p:cNvCxnSpPr>
            <p:nvPr/>
          </p:nvCxnSpPr>
          <p:spPr>
            <a:xfrm>
              <a:off x="7035063" y="4364476"/>
              <a:ext cx="3517" cy="288603"/>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sp>
          <p:nvSpPr>
            <p:cNvPr id="33" name="圆角矩形 32"/>
            <p:cNvSpPr/>
            <p:nvPr/>
          </p:nvSpPr>
          <p:spPr>
            <a:xfrm>
              <a:off x="6732623" y="4653079"/>
              <a:ext cx="611912" cy="1872265"/>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应纳税额</a:t>
              </a:r>
            </a:p>
          </p:txBody>
        </p:sp>
        <p:sp>
          <p:nvSpPr>
            <p:cNvPr id="34" name="圆角矩形 33"/>
            <p:cNvSpPr/>
            <p:nvPr/>
          </p:nvSpPr>
          <p:spPr>
            <a:xfrm>
              <a:off x="7884354" y="4695090"/>
              <a:ext cx="611912" cy="1830254"/>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进项税额</a:t>
              </a:r>
            </a:p>
          </p:txBody>
        </p:sp>
        <p:cxnSp>
          <p:nvCxnSpPr>
            <p:cNvPr id="35" name="直接箭头连接符 34"/>
            <p:cNvCxnSpPr/>
            <p:nvPr/>
          </p:nvCxnSpPr>
          <p:spPr>
            <a:xfrm>
              <a:off x="8172726" y="4377262"/>
              <a:ext cx="0" cy="305043"/>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sp>
          <p:nvSpPr>
            <p:cNvPr id="36" name="圆角矩形 35"/>
            <p:cNvSpPr/>
            <p:nvPr/>
          </p:nvSpPr>
          <p:spPr>
            <a:xfrm>
              <a:off x="6660530" y="3836588"/>
              <a:ext cx="1979922" cy="564420"/>
            </a:xfrm>
            <a:prstGeom prst="roundRect">
              <a:avLst/>
            </a:prstGeom>
            <a:solidFill>
              <a:srgbClr val="2DA2BF"/>
            </a:solidFill>
            <a:ln w="55000" cap="flat" cmpd="thickThin" algn="ctr">
              <a:solidFill>
                <a:srgbClr val="2DA2BF">
                  <a:shade val="50000"/>
                </a:srgbClr>
              </a:solidFill>
              <a:prstDash val="solid"/>
            </a:ln>
            <a:effectLst/>
          </p:spPr>
          <p:txBody>
            <a:bodyPr anchor="ctr"/>
            <a:lstStyle/>
            <a:p>
              <a:pPr algn="ctr" fontAlgn="auto">
                <a:spcBef>
                  <a:spcPts val="0"/>
                </a:spcBef>
                <a:spcAft>
                  <a:spcPts val="0"/>
                </a:spcAft>
                <a:defRPr/>
              </a:pPr>
              <a:r>
                <a:rPr lang="zh-CN" altLang="en-US" kern="0" dirty="0">
                  <a:solidFill>
                    <a:prstClr val="white"/>
                  </a:solidFill>
                  <a:latin typeface="Lucida Sans Unicode"/>
                  <a:ea typeface="黑体"/>
                </a:rPr>
                <a:t>销项税额</a:t>
              </a:r>
            </a:p>
          </p:txBody>
        </p:sp>
        <p:cxnSp>
          <p:nvCxnSpPr>
            <p:cNvPr id="37" name="直接箭头连接符 36"/>
            <p:cNvCxnSpPr/>
            <p:nvPr/>
          </p:nvCxnSpPr>
          <p:spPr>
            <a:xfrm>
              <a:off x="7588948" y="3513281"/>
              <a:ext cx="0" cy="305042"/>
            </a:xfrm>
            <a:prstGeom prst="straightConnector1">
              <a:avLst/>
            </a:prstGeom>
            <a:noFill/>
            <a:ln w="38100" cap="flat" cmpd="thickThin" algn="ctr">
              <a:solidFill>
                <a:srgbClr val="2DA2BF"/>
              </a:solidFill>
              <a:prstDash val="solid"/>
              <a:tailEnd type="arrow"/>
            </a:ln>
            <a:effectLst>
              <a:outerShdw blurRad="50800" dist="38100" dir="5400000" rotWithShape="0">
                <a:srgbClr val="000000">
                  <a:alpha val="35000"/>
                </a:srgbClr>
              </a:outerShdw>
            </a:effectLst>
          </p:spPr>
        </p:cxnSp>
      </p:grpSp>
      <p:sp>
        <p:nvSpPr>
          <p:cNvPr id="22532" name="文本占位符 3"/>
          <p:cNvSpPr txBox="1">
            <a:spLocks/>
          </p:cNvSpPr>
          <p:nvPr/>
        </p:nvSpPr>
        <p:spPr bwMode="auto">
          <a:xfrm>
            <a:off x="5324475" y="1028700"/>
            <a:ext cx="4108450" cy="744538"/>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3" pitchFamily="18" charset="2"/>
              <a:buChar char=""/>
            </a:pPr>
            <a:r>
              <a:rPr lang="zh-CN" altLang="en-US" sz="2000">
                <a:latin typeface="Lucida Sans Unicode" pitchFamily="34" charset="0"/>
                <a:ea typeface="黑体" pitchFamily="2" charset="-122"/>
              </a:rPr>
              <a:t>增值税下</a:t>
            </a:r>
            <a:endParaRPr lang="en-US" altLang="zh-CN" sz="2000">
              <a:latin typeface="Lucida Sans Unicode" pitchFamily="34" charset="0"/>
              <a:ea typeface="黑体" pitchFamily="2" charset="-122"/>
            </a:endParaRPr>
          </a:p>
          <a:p>
            <a:pPr marL="365125" indent="-255588">
              <a:spcBef>
                <a:spcPts val="400"/>
              </a:spcBef>
              <a:buClr>
                <a:schemeClr val="accent1"/>
              </a:buClr>
              <a:buSzPct val="68000"/>
              <a:buFont typeface="Wingdings 3" pitchFamily="18" charset="2"/>
              <a:buChar char=""/>
            </a:pPr>
            <a:endParaRPr lang="zh-CN" altLang="en-US">
              <a:latin typeface="Lucida Sans Unicode" pitchFamily="34" charset="0"/>
              <a:ea typeface="黑体" pitchFamily="2" charset="-122"/>
            </a:endParaRPr>
          </a:p>
        </p:txBody>
      </p:sp>
      <p:sp>
        <p:nvSpPr>
          <p:cNvPr id="40" name="动作按钮: 上一张 39">
            <a:hlinkClick r:id="rId2" action="ppaction://hlinksldjump" highlightClick="1"/>
          </p:cNvPr>
          <p:cNvSpPr/>
          <p:nvPr/>
        </p:nvSpPr>
        <p:spPr>
          <a:xfrm>
            <a:off x="8578850" y="6165850"/>
            <a:ext cx="503238" cy="503238"/>
          </a:xfrm>
          <a:prstGeom prst="actionButtonReturn">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3363" y="1214438"/>
            <a:ext cx="2160587" cy="620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应纳税额</a:t>
            </a:r>
          </a:p>
        </p:txBody>
      </p:sp>
      <p:sp>
        <p:nvSpPr>
          <p:cNvPr id="12" name="等于号 11"/>
          <p:cNvSpPr/>
          <p:nvPr/>
        </p:nvSpPr>
        <p:spPr>
          <a:xfrm>
            <a:off x="2627313" y="1341438"/>
            <a:ext cx="755650" cy="484187"/>
          </a:xfrm>
          <a:prstGeom prst="mathEqual">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3" name="矩形 12"/>
          <p:cNvSpPr/>
          <p:nvPr/>
        </p:nvSpPr>
        <p:spPr>
          <a:xfrm>
            <a:off x="3492500" y="1268413"/>
            <a:ext cx="2160588" cy="620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销售额</a:t>
            </a:r>
          </a:p>
        </p:txBody>
      </p:sp>
      <p:sp>
        <p:nvSpPr>
          <p:cNvPr id="14" name="矩形 13"/>
          <p:cNvSpPr/>
          <p:nvPr/>
        </p:nvSpPr>
        <p:spPr>
          <a:xfrm>
            <a:off x="6570663" y="1268413"/>
            <a:ext cx="2159000" cy="620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征收率</a:t>
            </a:r>
          </a:p>
        </p:txBody>
      </p:sp>
      <p:sp>
        <p:nvSpPr>
          <p:cNvPr id="15" name="乘号 14"/>
          <p:cNvSpPr/>
          <p:nvPr/>
        </p:nvSpPr>
        <p:spPr>
          <a:xfrm>
            <a:off x="5651500" y="1268413"/>
            <a:ext cx="777875" cy="646112"/>
          </a:xfrm>
          <a:prstGeom prst="mathMultiply">
            <a:avLst>
              <a:gd name="adj1" fmla="val 11962"/>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a:p>
        </p:txBody>
      </p:sp>
      <p:sp>
        <p:nvSpPr>
          <p:cNvPr id="21" name="动作按钮: 上一张 20">
            <a:hlinkClick r:id="rId2" action="ppaction://hlinksldjump" highlightClick="1"/>
          </p:cNvPr>
          <p:cNvSpPr/>
          <p:nvPr/>
        </p:nvSpPr>
        <p:spPr>
          <a:xfrm>
            <a:off x="8388350" y="6165850"/>
            <a:ext cx="504825" cy="503238"/>
          </a:xfrm>
          <a:prstGeom prst="actionButtonReturn">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上箭头标注 17"/>
          <p:cNvSpPr/>
          <p:nvPr/>
        </p:nvSpPr>
        <p:spPr>
          <a:xfrm>
            <a:off x="2778125" y="1979613"/>
            <a:ext cx="3743325" cy="873125"/>
          </a:xfrm>
          <a:prstGeom prst="upArrowCallout">
            <a:avLst>
              <a:gd name="adj1" fmla="val 7641"/>
              <a:gd name="adj2" fmla="val 25000"/>
              <a:gd name="adj3" fmla="val 16321"/>
              <a:gd name="adj4" fmla="val 6866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a:solidFill>
                  <a:srgbClr val="FF0000"/>
                </a:solidFill>
              </a:rPr>
              <a:t>包含增值税进项税</a:t>
            </a:r>
          </a:p>
        </p:txBody>
      </p:sp>
      <p:sp>
        <p:nvSpPr>
          <p:cNvPr id="23560" name="Rectangle 18"/>
          <p:cNvSpPr>
            <a:spLocks/>
          </p:cNvSpPr>
          <p:nvPr/>
        </p:nvSpPr>
        <p:spPr bwMode="auto">
          <a:xfrm>
            <a:off x="323850" y="620713"/>
            <a:ext cx="7726363" cy="503237"/>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简易计税方法</a:t>
            </a:r>
          </a:p>
          <a:p>
            <a:pPr marL="365125" indent="-255588">
              <a:lnSpc>
                <a:spcPct val="80000"/>
              </a:lnSpc>
              <a:spcBef>
                <a:spcPts val="400"/>
              </a:spcBef>
              <a:buClr>
                <a:schemeClr val="accent1"/>
              </a:buClr>
              <a:buSzPct val="68000"/>
              <a:buFont typeface="Wingdings 3" pitchFamily="18" charset="2"/>
              <a:buNone/>
            </a:pPr>
            <a:r>
              <a:rPr lang="zh-CN" altLang="en-US" sz="2400">
                <a:latin typeface="Lucida Sans Unicode" pitchFamily="34" charset="0"/>
                <a:ea typeface="黑体" pitchFamily="2" charset="-122"/>
              </a:rPr>
              <a:t>   </a:t>
            </a:r>
          </a:p>
          <a:p>
            <a:pPr marL="365125" indent="-255588">
              <a:lnSpc>
                <a:spcPct val="80000"/>
              </a:lnSpc>
              <a:spcBef>
                <a:spcPts val="400"/>
              </a:spcBef>
              <a:buClr>
                <a:schemeClr val="accent1"/>
              </a:buClr>
              <a:buSzPct val="68000"/>
              <a:buFont typeface="Wingdings 3" pitchFamily="18" charset="2"/>
              <a:buNone/>
            </a:pPr>
            <a:r>
              <a:rPr lang="zh-CN" altLang="en-US" sz="2400">
                <a:latin typeface="Lucida Sans Unicode" pitchFamily="34" charset="0"/>
                <a:ea typeface="黑体" pitchFamily="2" charset="-122"/>
              </a:rPr>
              <a:t>        </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
        <p:nvSpPr>
          <p:cNvPr id="23561" name="Rectangle 19"/>
          <p:cNvSpPr>
            <a:spLocks noChangeArrowheads="1"/>
          </p:cNvSpPr>
          <p:nvPr/>
        </p:nvSpPr>
        <p:spPr bwMode="auto">
          <a:xfrm>
            <a:off x="827088" y="3246438"/>
            <a:ext cx="7705725" cy="1552575"/>
          </a:xfrm>
          <a:prstGeom prst="rect">
            <a:avLst/>
          </a:prstGeom>
          <a:noFill/>
          <a:ln w="9525">
            <a:noFill/>
            <a:miter lim="800000"/>
            <a:headEnd/>
            <a:tailEnd/>
          </a:ln>
        </p:spPr>
        <p:txBody>
          <a:bodyPr>
            <a:spAutoFit/>
          </a:bodyPr>
          <a:lstStyle/>
          <a:p>
            <a:r>
              <a:rPr lang="zh-CN" altLang="en-US" sz="2400" b="1">
                <a:solidFill>
                  <a:srgbClr val="0033CC"/>
                </a:solidFill>
              </a:rPr>
              <a:t>征收率为</a:t>
            </a:r>
            <a:r>
              <a:rPr lang="en-US" altLang="zh-CN" sz="2400" b="1">
                <a:solidFill>
                  <a:srgbClr val="0033CC"/>
                </a:solidFill>
              </a:rPr>
              <a:t>3%</a:t>
            </a:r>
            <a:r>
              <a:rPr lang="zh-CN" altLang="en-US" sz="2400" b="1">
                <a:solidFill>
                  <a:srgbClr val="0033CC"/>
                </a:solidFill>
              </a:rPr>
              <a:t>。应纳税额明确。</a:t>
            </a:r>
          </a:p>
          <a:p>
            <a:endParaRPr lang="zh-CN" altLang="en-US" sz="2400" b="1">
              <a:solidFill>
                <a:srgbClr val="0033CC"/>
              </a:solidFill>
            </a:endParaRPr>
          </a:p>
          <a:p>
            <a:r>
              <a:rPr lang="zh-CN" altLang="en-US" sz="2400" b="1">
                <a:solidFill>
                  <a:srgbClr val="0033CC"/>
                </a:solidFill>
              </a:rPr>
              <a:t>销售额中包含增值税进项税额，同原营业税下税前工程造价口径。</a:t>
            </a:r>
          </a:p>
        </p:txBody>
      </p:sp>
    </p:spTree>
  </p:cSld>
  <p:clrMapOvr>
    <a:masterClrMapping/>
  </p:clrMapOvr>
  <p:transition spd="slow"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806" name="Group 38"/>
          <p:cNvGraphicFramePr>
            <a:graphicFrameLocks noGrp="1"/>
          </p:cNvGraphicFramePr>
          <p:nvPr/>
        </p:nvGraphicFramePr>
        <p:xfrm>
          <a:off x="755650" y="981075"/>
          <a:ext cx="7921625" cy="5664201"/>
        </p:xfrm>
        <a:graphic>
          <a:graphicData uri="http://schemas.openxmlformats.org/drawingml/2006/table">
            <a:tbl>
              <a:tblPr/>
              <a:tblGrid>
                <a:gridCol w="576263"/>
                <a:gridCol w="6408737"/>
                <a:gridCol w="936625"/>
              </a:tblGrid>
              <a:tr h="39846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Lucida Sans Unicode" pitchFamily="34" charset="0"/>
                          <a:ea typeface="黑体" pitchFamily="2" charset="-122"/>
                        </a:rPr>
                        <a:t>一般计税方法</a:t>
                      </a:r>
                      <a:endParaRPr kumimoji="0" lang="zh-CN" altLang="en-US" sz="1800" b="1" i="0" u="none" strike="noStrike" cap="none" normalizeH="0" baseline="0" smtClean="0">
                        <a:ln>
                          <a:noFill/>
                        </a:ln>
                        <a:solidFill>
                          <a:srgbClr val="FFFFFF"/>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Lucida Sans Unicode" pitchFamily="34" charset="0"/>
                          <a:ea typeface="黑体" pitchFamily="2" charset="-122"/>
                        </a:rPr>
                        <a:t>税　率</a:t>
                      </a:r>
                      <a:endParaRPr kumimoji="0" lang="zh-CN" altLang="en-US" sz="1800" b="1" i="0" u="none" strike="noStrike" cap="none" normalizeH="0" baseline="0" smtClean="0">
                        <a:ln>
                          <a:noFill/>
                        </a:ln>
                        <a:solidFill>
                          <a:srgbClr val="FFFFFF"/>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一</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销</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售</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或</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进</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口</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货</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物</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Calibri" pitchFamily="34" charset="0"/>
                          <a:ea typeface="宋体" charset="-122"/>
                        </a:rPr>
                        <a:t>（一）</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销售或进口（二）以外的货物</a:t>
                      </a:r>
                      <a:endParaRPr kumimoji="0" lang="zh-CN" altLang="en-US"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2789238">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Calibri" pitchFamily="34" charset="0"/>
                          <a:ea typeface="宋体" charset="-122"/>
                        </a:rPr>
                        <a:t>（二）</a:t>
                      </a: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销售或进口下列货物：</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Lucida Sans Unicode" pitchFamily="34" charset="0"/>
                          <a:ea typeface="黑体" pitchFamily="2" charset="-122"/>
                        </a:rPr>
                        <a:t>    </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1.</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粮食、食用植物油；</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    2.</a:t>
                      </a:r>
                      <a:r>
                        <a:rPr kumimoji="0" lang="zh-CN" altLang="en-US" sz="1600" b="0" i="0" u="none" strike="noStrike" cap="none" normalizeH="0" baseline="0" smtClean="0">
                          <a:ln>
                            <a:noFill/>
                          </a:ln>
                          <a:solidFill>
                            <a:schemeClr val="tx1"/>
                          </a:solidFill>
                          <a:effectLst/>
                          <a:latin typeface="Lucida Sans Unicode" pitchFamily="34" charset="0"/>
                          <a:ea typeface="黑体" pitchFamily="2" charset="-122"/>
                        </a:rPr>
                        <a:t>自来水、</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暖气、冷气、热水、煤气、石油液化气、天然气、沼气、居民用煤炭制品；</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Lucida Sans Unicode" pitchFamily="34" charset="0"/>
                          <a:ea typeface="黑体" pitchFamily="2" charset="-122"/>
                        </a:rPr>
                        <a:t>    </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3.</a:t>
                      </a:r>
                      <a:r>
                        <a:rPr kumimoji="0" lang="zh-CN" altLang="en-US" sz="1600" b="0" i="0" u="none" strike="noStrike" cap="none" normalizeH="0" baseline="0" smtClean="0">
                          <a:ln>
                            <a:noFill/>
                          </a:ln>
                          <a:solidFill>
                            <a:srgbClr val="FF0000"/>
                          </a:solidFill>
                          <a:effectLst/>
                          <a:latin typeface="Lucida Sans Unicode" pitchFamily="34" charset="0"/>
                          <a:ea typeface="黑体" pitchFamily="2" charset="-122"/>
                        </a:rPr>
                        <a:t>图书、报纸、杂志</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Lucida Sans Unicode" pitchFamily="34" charset="0"/>
                          <a:ea typeface="黑体" pitchFamily="2" charset="-122"/>
                        </a:rPr>
                        <a:t>    </a:t>
                      </a: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4.</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饲料、化肥、农药、农机、农膜；</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    5.</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国务院规定的其他货物</a:t>
                      </a:r>
                      <a:endPar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       5.1</a:t>
                      </a:r>
                      <a:r>
                        <a:rPr kumimoji="0" lang="zh-CN" altLang="zh-CN" sz="1600" b="0" i="0" u="none" strike="noStrike" cap="none" normalizeH="0" baseline="0" smtClean="0">
                          <a:ln>
                            <a:noFill/>
                          </a:ln>
                          <a:solidFill>
                            <a:srgbClr val="FF0000"/>
                          </a:solidFill>
                          <a:effectLst/>
                          <a:latin typeface="Lucida Sans Unicode" pitchFamily="34" charset="0"/>
                          <a:ea typeface="黑体" pitchFamily="2" charset="-122"/>
                        </a:rPr>
                        <a:t>农产品</a:t>
                      </a:r>
                      <a:r>
                        <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rPr>
                        <a:t>；</a:t>
                      </a:r>
                      <a:endPar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       5.2 </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音像制品</a:t>
                      </a:r>
                      <a:endPar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       5.3 </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电子出版物</a:t>
                      </a:r>
                      <a:endPar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Lucida Sans Unicode" pitchFamily="34" charset="0"/>
                          <a:ea typeface="黑体" pitchFamily="2" charset="-122"/>
                        </a:rPr>
                        <a:t>       5.4 </a:t>
                      </a:r>
                      <a:r>
                        <a:rPr kumimoji="0" lang="zh-CN" altLang="zh-CN" sz="1600" b="0" i="0" u="none" strike="noStrike" cap="none" normalizeH="0" baseline="0" smtClean="0">
                          <a:ln>
                            <a:noFill/>
                          </a:ln>
                          <a:solidFill>
                            <a:srgbClr val="000000"/>
                          </a:solidFill>
                          <a:effectLst/>
                          <a:latin typeface="Lucida Sans Unicode" pitchFamily="34" charset="0"/>
                          <a:ea typeface="黑体" pitchFamily="2" charset="-122"/>
                        </a:rPr>
                        <a:t>二甲醚</a:t>
                      </a:r>
                      <a:endParaRPr kumimoji="0" lang="zh-CN" altLang="en-US" sz="1600" b="0" i="0" u="none" strike="noStrike" cap="none" normalizeH="0" baseline="0" smtClean="0">
                        <a:ln>
                          <a:noFill/>
                        </a:ln>
                        <a:solidFill>
                          <a:srgbClr val="000000"/>
                        </a:solidFill>
                        <a:effectLst/>
                        <a:latin typeface="Lucida Sans Unicode" pitchFamily="34" charset="0"/>
                        <a:ea typeface="黑体" pitchFamily="2"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13%</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683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二</a:t>
                      </a: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出口货物，国务院另有规定的除外</a:t>
                      </a:r>
                      <a:endParaRPr kumimoji="0" lang="zh-CN" altLang="en-US"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0</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683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三</a:t>
                      </a: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提供加工、修理修配劳务</a:t>
                      </a:r>
                      <a:endParaRPr kumimoji="0" lang="zh-CN" altLang="en-US"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71475">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营</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改</a:t>
                      </a:r>
                      <a:endParaRPr kumimoji="0" lang="en-US" altLang="zh-CN" sz="1800" b="1" i="0" u="none" strike="noStrike" cap="none" normalizeH="0" baseline="0" smtClean="0">
                        <a:ln>
                          <a:noFill/>
                        </a:ln>
                        <a:solidFill>
                          <a:srgbClr val="FFFFFF"/>
                        </a:solidFill>
                        <a:effectLst/>
                        <a:latin typeface="Calibri" pitchFamily="34" charset="0"/>
                        <a:ea typeface="宋体"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宋体" charset="-122"/>
                        </a:rPr>
                        <a:t>增</a:t>
                      </a: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00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提供交通运输业、邮政业服务、</a:t>
                      </a:r>
                      <a:r>
                        <a:rPr kumimoji="0" lang="zh-CN" altLang="zh-CN" sz="1800" b="0" i="0" u="none" strike="noStrike" cap="none" normalizeH="0" baseline="0" smtClean="0">
                          <a:ln>
                            <a:noFill/>
                          </a:ln>
                          <a:solidFill>
                            <a:srgbClr val="000000"/>
                          </a:solidFill>
                          <a:effectLst/>
                          <a:latin typeface="Lucida Sans Unicode" pitchFamily="34" charset="0"/>
                          <a:ea typeface="黑体" pitchFamily="2" charset="-122"/>
                        </a:rPr>
                        <a:t>基础电信服务</a:t>
                      </a:r>
                      <a:endPar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11%</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71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提供有形动产租赁服务</a:t>
                      </a:r>
                      <a:endParaRPr kumimoji="0" lang="zh-CN" altLang="en-US"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17%</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625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Lucida Sans Unicode" pitchFamily="34" charset="0"/>
                          <a:ea typeface="黑体" pitchFamily="2" charset="-122"/>
                        </a:rPr>
                        <a:t>提供研发和技术服务、信息技术服务、文化创意服务、物流辅助服务、鉴证咨询服务、广播影视服务</a:t>
                      </a:r>
                      <a:r>
                        <a:rPr kumimoji="0" lang="zh-CN" altLang="zh-CN" sz="1800" b="1" i="0" u="none" strike="noStrike" cap="none" normalizeH="0" baseline="0" smtClean="0">
                          <a:ln>
                            <a:noFill/>
                          </a:ln>
                          <a:solidFill>
                            <a:srgbClr val="000000"/>
                          </a:solidFill>
                          <a:effectLst/>
                          <a:latin typeface="Lucida Sans Unicode" pitchFamily="34" charset="0"/>
                          <a:ea typeface="仿宋_GB2312" pitchFamily="49" charset="-122"/>
                        </a:rPr>
                        <a:t>以及增值电信服务</a:t>
                      </a:r>
                      <a:endParaRPr kumimoji="0" lang="zh-CN" altLang="en-US" sz="1800" b="1"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Lucida Sans Unicode" pitchFamily="34" charset="0"/>
                          <a:ea typeface="黑体" pitchFamily="2" charset="-122"/>
                        </a:rPr>
                        <a:t>6%</a:t>
                      </a:r>
                      <a:endParaRPr kumimoji="0" lang="zh-CN" altLang="zh-CN" sz="1800" b="0" i="0" u="none" strike="noStrike" cap="none" normalizeH="0" baseline="0" smtClean="0">
                        <a:ln>
                          <a:noFill/>
                        </a:ln>
                        <a:solidFill>
                          <a:srgbClr val="000000"/>
                        </a:solidFill>
                        <a:effectLst/>
                        <a:latin typeface="Calibri" pitchFamily="34" charset="0"/>
                        <a:ea typeface="宋体" charset="-122"/>
                      </a:endParaRPr>
                    </a:p>
                  </a:txBody>
                  <a:tcPr marL="38100" marR="38100" marT="38096" marB="3809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bl>
          </a:graphicData>
        </a:graphic>
      </p:graphicFrame>
      <p:sp>
        <p:nvSpPr>
          <p:cNvPr id="24611" name="Rectangle 39"/>
          <p:cNvSpPr>
            <a:spLocks/>
          </p:cNvSpPr>
          <p:nvPr/>
        </p:nvSpPr>
        <p:spPr bwMode="auto">
          <a:xfrm>
            <a:off x="468313" y="404813"/>
            <a:ext cx="7151687" cy="3603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zh-CN" altLang="en-US" sz="2400" b="1">
                <a:latin typeface="Lucida Sans Unicode" pitchFamily="34" charset="0"/>
                <a:ea typeface="黑体" pitchFamily="2" charset="-122"/>
              </a:rPr>
              <a:t>（</a:t>
            </a:r>
            <a:r>
              <a:rPr lang="en-US" altLang="zh-CN" sz="2400" b="1">
                <a:latin typeface="Lucida Sans Unicode" pitchFamily="34" charset="0"/>
                <a:ea typeface="黑体" pitchFamily="2" charset="-122"/>
              </a:rPr>
              <a:t>2</a:t>
            </a:r>
            <a:r>
              <a:rPr lang="zh-CN" altLang="en-US" sz="2400" b="1">
                <a:latin typeface="Lucida Sans Unicode" pitchFamily="34" charset="0"/>
                <a:ea typeface="黑体" pitchFamily="2" charset="-122"/>
              </a:rPr>
              <a:t>）费率标准</a:t>
            </a:r>
            <a:r>
              <a:rPr lang="zh-CN" altLang="en-US" sz="2400">
                <a:latin typeface="Lucida Sans Unicode" pitchFamily="34" charset="0"/>
                <a:ea typeface="黑体" pitchFamily="2" charset="-122"/>
              </a:rPr>
              <a:t>    </a:t>
            </a:r>
            <a:endParaRPr lang="zh-CN" altLang="en-US" sz="2400">
              <a:solidFill>
                <a:schemeClr val="hlink"/>
              </a:solidFill>
              <a:latin typeface="Lucida Sans Unicode" pitchFamily="34" charset="0"/>
              <a:ea typeface="黑体" pitchFamily="2" charset="-122"/>
            </a:endParaRPr>
          </a:p>
          <a:p>
            <a:pPr marL="365125" indent="-255588">
              <a:lnSpc>
                <a:spcPct val="80000"/>
              </a:lnSpc>
              <a:spcBef>
                <a:spcPts val="400"/>
              </a:spcBef>
              <a:buClr>
                <a:schemeClr val="accent1"/>
              </a:buClr>
              <a:buSzPct val="68000"/>
              <a:buFont typeface="Wingdings 3" pitchFamily="18" charset="2"/>
              <a:buNone/>
            </a:pPr>
            <a:r>
              <a:rPr lang="zh-CN" altLang="en-US" sz="2400">
                <a:solidFill>
                  <a:schemeClr val="hlink"/>
                </a:solidFill>
                <a:latin typeface="Lucida Sans Unicode" pitchFamily="34" charset="0"/>
                <a:ea typeface="黑体" pitchFamily="2" charset="-122"/>
              </a:rPr>
              <a:t>         </a:t>
            </a:r>
            <a:endParaRPr lang="zh-CN" altLang="en-US" sz="2400">
              <a:solidFill>
                <a:srgbClr val="0033CC"/>
              </a:solidFill>
              <a:latin typeface="Lucida Sans Unicode" pitchFamily="34" charset="0"/>
              <a:ea typeface="黑体" pitchFamily="2" charset="-122"/>
            </a:endParaRPr>
          </a:p>
        </p:txBody>
      </p:sp>
    </p:spTree>
  </p:cSld>
  <p:clrMapOvr>
    <a:masterClrMapping/>
  </p:clrMapOvr>
  <p:transition spd="slow" advClick="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自定义 3">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EB641B"/>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3">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EB641B"/>
    </a:hlink>
    <a:folHlink>
      <a:srgbClr val="44B9E8"/>
    </a:folHlink>
  </a:clrScheme>
</a:themeOverride>
</file>

<file path=ppt/theme/themeOverride2.xml><?xml version="1.0" encoding="utf-8"?>
<a:themeOverride xmlns:a="http://schemas.openxmlformats.org/drawingml/2006/main">
  <a:clrScheme name="自定义 3">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EB641B"/>
    </a:hlink>
    <a:folHlink>
      <a:srgbClr val="44B9E8"/>
    </a:folHlink>
  </a:clrScheme>
</a:themeOverride>
</file>

<file path=ppt/theme/themeOverride3.xml><?xml version="1.0" encoding="utf-8"?>
<a:themeOverride xmlns:a="http://schemas.openxmlformats.org/drawingml/2006/main">
  <a:clrScheme name="自定义 3">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EB641B"/>
    </a:hlink>
    <a:folHlink>
      <a:srgbClr val="44B9E8"/>
    </a:folHlink>
  </a:clrScheme>
</a:themeOverride>
</file>

<file path=ppt/theme/themeOverride4.xml><?xml version="1.0" encoding="utf-8"?>
<a:themeOverride xmlns:a="http://schemas.openxmlformats.org/drawingml/2006/main">
  <a:clrScheme name="自定义 3">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EB641B"/>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12615</TotalTime>
  <Words>2378</Words>
  <Application>Microsoft Office PowerPoint</Application>
  <PresentationFormat>全屏显示(4:3)</PresentationFormat>
  <Paragraphs>406</Paragraphs>
  <Slides>23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宋体</vt:lpstr>
      <vt:lpstr>黑体</vt:lpstr>
      <vt:lpstr>Lucida Sans Unicode</vt:lpstr>
      <vt:lpstr>Wingdings 3</vt:lpstr>
      <vt:lpstr>Calibri</vt:lpstr>
      <vt:lpstr>仿宋_GB2312</vt:lpstr>
      <vt:lpstr>Times New Roman</vt:lpstr>
      <vt:lpstr>微软雅黑</vt:lpstr>
      <vt:lpstr>Verdana</vt:lpstr>
      <vt:lpstr>Wingdings 2</vt:lpstr>
      <vt:lpstr>聚合</vt:lpstr>
      <vt:lpstr>幻灯片 1</vt:lpstr>
      <vt:lpstr>一、政策文件</vt:lpstr>
      <vt:lpstr>幻灯片 3</vt:lpstr>
      <vt:lpstr>幻灯片 4</vt:lpstr>
      <vt:lpstr>幻灯片 5</vt:lpstr>
      <vt:lpstr>幻灯片 6</vt:lpstr>
      <vt:lpstr>幻灯片 7</vt:lpstr>
      <vt:lpstr>幻灯片 8</vt:lpstr>
      <vt:lpstr>幻灯片 9</vt:lpstr>
      <vt:lpstr>幻灯片 10</vt:lpstr>
      <vt:lpstr>幻灯片 11</vt:lpstr>
      <vt:lpstr>发票实例</vt:lpstr>
      <vt:lpstr>发票实例</vt:lpstr>
      <vt:lpstr>幻灯片 14</vt:lpstr>
      <vt:lpstr>幻灯片 15</vt:lpstr>
      <vt:lpstr>幻灯片 16</vt:lpstr>
      <vt:lpstr>幻灯片 17</vt:lpstr>
      <vt:lpstr>幻灯片 18</vt:lpstr>
      <vt:lpstr>幻灯片 19</vt:lpstr>
      <vt:lpstr>幻灯片 20</vt:lpstr>
      <vt:lpstr>幻灯片 21</vt:lpstr>
      <vt:lpstr>幻灯片 22</vt:lpstr>
      <vt:lpstr>不同类型工程造价变化情况</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《建设工程工程量清单计价规范》(GB50500-2008)上海地区 应用导则(计价部分)</dc:title>
  <dc:creator>微软用户</dc:creator>
  <cp:lastModifiedBy>smy</cp:lastModifiedBy>
  <cp:revision>828</cp:revision>
  <cp:lastPrinted>2015-03-20T01:32:57Z</cp:lastPrinted>
  <dcterms:created xsi:type="dcterms:W3CDTF">2012-05-30T04:22:37Z</dcterms:created>
  <dcterms:modified xsi:type="dcterms:W3CDTF">2016-05-03T23:47:11Z</dcterms:modified>
</cp:coreProperties>
</file>